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9"/>
  </p:notesMasterIdLst>
  <p:sldIdLst>
    <p:sldId id="307" r:id="rId5"/>
    <p:sldId id="258" r:id="rId6"/>
    <p:sldId id="263" r:id="rId7"/>
    <p:sldId id="259" r:id="rId8"/>
    <p:sldId id="265" r:id="rId9"/>
    <p:sldId id="266" r:id="rId10"/>
    <p:sldId id="267" r:id="rId11"/>
    <p:sldId id="264" r:id="rId12"/>
    <p:sldId id="260" r:id="rId13"/>
    <p:sldId id="277" r:id="rId14"/>
    <p:sldId id="261" r:id="rId15"/>
    <p:sldId id="268" r:id="rId16"/>
    <p:sldId id="269" r:id="rId17"/>
    <p:sldId id="270" r:id="rId18"/>
    <p:sldId id="272" r:id="rId19"/>
    <p:sldId id="301" r:id="rId20"/>
    <p:sldId id="273" r:id="rId21"/>
    <p:sldId id="274" r:id="rId22"/>
    <p:sldId id="275" r:id="rId23"/>
    <p:sldId id="262" r:id="rId24"/>
    <p:sldId id="286" r:id="rId25"/>
    <p:sldId id="285" r:id="rId26"/>
    <p:sldId id="278" r:id="rId27"/>
    <p:sldId id="279" r:id="rId28"/>
    <p:sldId id="302" r:id="rId29"/>
    <p:sldId id="303" r:id="rId30"/>
    <p:sldId id="304" r:id="rId31"/>
    <p:sldId id="305" r:id="rId32"/>
    <p:sldId id="280" r:id="rId33"/>
    <p:sldId id="306" r:id="rId34"/>
    <p:sldId id="293" r:id="rId35"/>
    <p:sldId id="291" r:id="rId36"/>
    <p:sldId id="294" r:id="rId37"/>
    <p:sldId id="295" r:id="rId38"/>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90" autoAdjust="0"/>
    <p:restoredTop sz="94660"/>
  </p:normalViewPr>
  <p:slideViewPr>
    <p:cSldViewPr snapToGrid="0">
      <p:cViewPr varScale="1">
        <p:scale>
          <a:sx n="67" d="100"/>
          <a:sy n="67" d="100"/>
        </p:scale>
        <p:origin x="102" y="174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List_aplikace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1.xml"/><Relationship Id="rId4" Type="http://schemas.openxmlformats.org/officeDocument/2006/relationships/oleObject" Target="file:///F:\Pr&#225;ga%20CERGE-EI\CERGEseg&#233;dt&#225;bl&#225;k.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Georgia" panose="02040502050405020303" pitchFamily="18" charset="0"/>
                <a:ea typeface="+mn-ea"/>
                <a:cs typeface="+mn-cs"/>
              </a:defRPr>
            </a:pPr>
            <a:r>
              <a:rPr lang="hu-HU" sz="1600" b="1" i="0" u="none" strike="noStrike" baseline="0">
                <a:solidFill>
                  <a:srgbClr val="002060"/>
                </a:solidFill>
                <a:effectLst/>
                <a:latin typeface="Georgia" panose="02040502050405020303" pitchFamily="18" charset="0"/>
              </a:rPr>
              <a:t>Researches in the Safe Centre</a:t>
            </a:r>
            <a:r>
              <a:rPr lang="hu-HU" sz="1600" b="1" i="0" u="none" strike="noStrike" baseline="0">
                <a:solidFill>
                  <a:srgbClr val="002060"/>
                </a:solidFill>
                <a:latin typeface="Georgia" panose="02040502050405020303" pitchFamily="18" charset="0"/>
              </a:rPr>
              <a:t> </a:t>
            </a:r>
            <a:endParaRPr lang="hu-HU" sz="1600" b="1">
              <a:solidFill>
                <a:srgbClr val="002060"/>
              </a:solidFill>
              <a:latin typeface="Georgia" panose="02040502050405020303" pitchFamily="18" charset="0"/>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Georgia" panose="02040502050405020303" pitchFamily="18" charset="0"/>
              <a:ea typeface="+mn-ea"/>
              <a:cs typeface="+mn-cs"/>
            </a:defRPr>
          </a:pPr>
          <a:endParaRPr lang="cs-CZ"/>
        </a:p>
      </c:txPr>
    </c:title>
    <c:autoTitleDeleted val="0"/>
    <c:plotArea>
      <c:layout>
        <c:manualLayout>
          <c:layoutTarget val="inner"/>
          <c:xMode val="edge"/>
          <c:yMode val="edge"/>
          <c:x val="7.3627515310586172E-2"/>
          <c:y val="0.18423506993132707"/>
          <c:w val="0.88192804024496951"/>
          <c:h val="0.51163089202890744"/>
        </c:manualLayout>
      </c:layout>
      <c:barChart>
        <c:barDir val="col"/>
        <c:grouping val="stacked"/>
        <c:varyColors val="0"/>
        <c:ser>
          <c:idx val="0"/>
          <c:order val="0"/>
          <c:tx>
            <c:strRef>
              <c:f>Munka3!$B$2</c:f>
              <c:strCache>
                <c:ptCount val="1"/>
                <c:pt idx="0">
                  <c:v>Research projects</c:v>
                </c:pt>
              </c:strCache>
            </c:strRef>
          </c:tx>
          <c:spPr>
            <a:solidFill>
              <a:schemeClr val="accent1"/>
            </a:solidFill>
            <a:ln>
              <a:noFill/>
            </a:ln>
            <a:effectLst/>
          </c:spPr>
          <c:invertIfNegative val="0"/>
          <c:dLbls>
            <c:dLbl>
              <c:idx val="8"/>
              <c:tx>
                <c:rich>
                  <a:bodyPr/>
                  <a:lstStyle/>
                  <a:p>
                    <a:r>
                      <a:rPr lang="hu-HU" dirty="0" smtClean="0"/>
                      <a:t>46</a:t>
                    </a:r>
                    <a:r>
                      <a:rPr lang="en-US" dirty="0" smtClean="0"/>
                      <a:t>*</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F56-4574-98DF-008249B6509F}"/>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cs-CZ"/>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Munka3!$A$3:$A$12</c:f>
              <c:strCache>
                <c:ptCount val="10"/>
                <c:pt idx="0">
                  <c:v>2009</c:v>
                </c:pt>
                <c:pt idx="1">
                  <c:v>2010</c:v>
                </c:pt>
                <c:pt idx="2">
                  <c:v>2011</c:v>
                </c:pt>
                <c:pt idx="3">
                  <c:v>2012</c:v>
                </c:pt>
                <c:pt idx="4">
                  <c:v>2013</c:v>
                </c:pt>
                <c:pt idx="5">
                  <c:v>2014</c:v>
                </c:pt>
                <c:pt idx="6">
                  <c:v>2015</c:v>
                </c:pt>
                <c:pt idx="7">
                  <c:v>2016</c:v>
                </c:pt>
                <c:pt idx="8">
                  <c:v>2017</c:v>
                </c:pt>
                <c:pt idx="9">
                  <c:v>2018 I-VIII</c:v>
                </c:pt>
              </c:strCache>
            </c:strRef>
          </c:cat>
          <c:val>
            <c:numRef>
              <c:f>Munka3!$B$3:$B$12</c:f>
              <c:numCache>
                <c:formatCode>General</c:formatCode>
                <c:ptCount val="10"/>
                <c:pt idx="0">
                  <c:v>1</c:v>
                </c:pt>
                <c:pt idx="1">
                  <c:v>1</c:v>
                </c:pt>
                <c:pt idx="2">
                  <c:v>2</c:v>
                </c:pt>
                <c:pt idx="3">
                  <c:v>7</c:v>
                </c:pt>
                <c:pt idx="4">
                  <c:v>21</c:v>
                </c:pt>
                <c:pt idx="5">
                  <c:v>46</c:v>
                </c:pt>
                <c:pt idx="6">
                  <c:v>48</c:v>
                </c:pt>
                <c:pt idx="7">
                  <c:v>47</c:v>
                </c:pt>
                <c:pt idx="8">
                  <c:v>46</c:v>
                </c:pt>
                <c:pt idx="9">
                  <c:v>29</c:v>
                </c:pt>
              </c:numCache>
            </c:numRef>
          </c:val>
          <c:extLst>
            <c:ext xmlns:c16="http://schemas.microsoft.com/office/drawing/2014/chart" uri="{C3380CC4-5D6E-409C-BE32-E72D297353CC}">
              <c16:uniqueId val="{00000001-6F56-4574-98DF-008249B6509F}"/>
            </c:ext>
          </c:extLst>
        </c:ser>
        <c:ser>
          <c:idx val="1"/>
          <c:order val="1"/>
          <c:tx>
            <c:strRef>
              <c:f>Munka3!$C$2</c:f>
              <c:strCache>
                <c:ptCount val="1"/>
                <c:pt idx="0">
                  <c:v>HAS CERS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Georgia" panose="02040502050405020303" pitchFamily="18" charset="0"/>
                    <a:ea typeface="+mn-ea"/>
                    <a:cs typeface="+mn-cs"/>
                  </a:defRPr>
                </a:pPr>
                <a:endParaRPr lang="cs-CZ"/>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Munka3!$A$3:$A$12</c:f>
              <c:strCache>
                <c:ptCount val="10"/>
                <c:pt idx="0">
                  <c:v>2009</c:v>
                </c:pt>
                <c:pt idx="1">
                  <c:v>2010</c:v>
                </c:pt>
                <c:pt idx="2">
                  <c:v>2011</c:v>
                </c:pt>
                <c:pt idx="3">
                  <c:v>2012</c:v>
                </c:pt>
                <c:pt idx="4">
                  <c:v>2013</c:v>
                </c:pt>
                <c:pt idx="5">
                  <c:v>2014</c:v>
                </c:pt>
                <c:pt idx="6">
                  <c:v>2015</c:v>
                </c:pt>
                <c:pt idx="7">
                  <c:v>2016</c:v>
                </c:pt>
                <c:pt idx="8">
                  <c:v>2017</c:v>
                </c:pt>
                <c:pt idx="9">
                  <c:v>2018 I-VIII</c:v>
                </c:pt>
              </c:strCache>
            </c:strRef>
          </c:cat>
          <c:val>
            <c:numRef>
              <c:f>Munka3!$C$3:$C$12</c:f>
              <c:numCache>
                <c:formatCode>General</c:formatCode>
                <c:ptCount val="10"/>
                <c:pt idx="5">
                  <c:v>13</c:v>
                </c:pt>
                <c:pt idx="6">
                  <c:v>17</c:v>
                </c:pt>
                <c:pt idx="7">
                  <c:v>21</c:v>
                </c:pt>
                <c:pt idx="8">
                  <c:v>25</c:v>
                </c:pt>
                <c:pt idx="9">
                  <c:v>26</c:v>
                </c:pt>
              </c:numCache>
            </c:numRef>
          </c:val>
          <c:extLst>
            <c:ext xmlns:c16="http://schemas.microsoft.com/office/drawing/2014/chart" uri="{C3380CC4-5D6E-409C-BE32-E72D297353CC}">
              <c16:uniqueId val="{00000002-6F56-4574-98DF-008249B6509F}"/>
            </c:ext>
          </c:extLst>
        </c:ser>
        <c:dLbls>
          <c:showLegendKey val="0"/>
          <c:showVal val="0"/>
          <c:showCatName val="0"/>
          <c:showSerName val="0"/>
          <c:showPercent val="0"/>
          <c:showBubbleSize val="0"/>
        </c:dLbls>
        <c:gapWidth val="92"/>
        <c:overlap val="100"/>
        <c:axId val="58870784"/>
        <c:axId val="58901248"/>
      </c:barChart>
      <c:catAx>
        <c:axId val="58870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Georgia" panose="02040502050405020303" pitchFamily="18" charset="0"/>
                <a:ea typeface="+mn-ea"/>
                <a:cs typeface="+mn-cs"/>
              </a:defRPr>
            </a:pPr>
            <a:endParaRPr lang="cs-CZ"/>
          </a:p>
        </c:txPr>
        <c:crossAx val="58901248"/>
        <c:crosses val="autoZero"/>
        <c:auto val="1"/>
        <c:lblAlgn val="ctr"/>
        <c:lblOffset val="100"/>
        <c:noMultiLvlLbl val="0"/>
      </c:catAx>
      <c:valAx>
        <c:axId val="589012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Georgia" panose="02040502050405020303" pitchFamily="18" charset="0"/>
                <a:ea typeface="+mn-ea"/>
                <a:cs typeface="+mn-cs"/>
              </a:defRPr>
            </a:pPr>
            <a:endParaRPr lang="cs-CZ"/>
          </a:p>
        </c:txPr>
        <c:crossAx val="588707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Georgia" pitchFamily="18" charset="0"/>
              <a:ea typeface="+mn-ea"/>
              <a:cs typeface="+mn-cs"/>
            </a:defRPr>
          </a:pPr>
          <a:endParaRPr lang="cs-CZ"/>
        </a:p>
      </c:txPr>
    </c:legend>
    <c:plotVisOnly val="1"/>
    <c:dispBlanksAs val="gap"/>
    <c:showDLblsOverMax val="0"/>
  </c:chart>
  <c:spPr>
    <a:noFill/>
    <a:ln>
      <a:noFill/>
    </a:ln>
    <a:effectLst/>
  </c:spPr>
  <c:txPr>
    <a:bodyPr/>
    <a:lstStyle/>
    <a:p>
      <a:pPr>
        <a:defRPr/>
      </a:pPr>
      <a:endParaRPr lang="cs-CZ"/>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0" baseline="0">
                <a:solidFill>
                  <a:srgbClr val="002060"/>
                </a:solidFill>
                <a:latin typeface="Georgia" panose="02040502050405020303" pitchFamily="18" charset="0"/>
                <a:ea typeface="+mn-ea"/>
                <a:cs typeface="+mn-cs"/>
              </a:defRPr>
            </a:pPr>
            <a:r>
              <a:rPr lang="hu-HU" sz="1600" b="1" i="0" u="none" strike="noStrike" baseline="0">
                <a:solidFill>
                  <a:srgbClr val="002060"/>
                </a:solidFill>
                <a:effectLst/>
                <a:latin typeface="Georgia" panose="02040502050405020303" pitchFamily="18" charset="0"/>
              </a:rPr>
              <a:t>Output and input checkings per year</a:t>
            </a:r>
            <a:r>
              <a:rPr lang="hu-HU" sz="1600" b="1" i="0" u="none" strike="noStrike" baseline="0">
                <a:solidFill>
                  <a:srgbClr val="002060"/>
                </a:solidFill>
                <a:latin typeface="Georgia" panose="02040502050405020303" pitchFamily="18" charset="0"/>
              </a:rPr>
              <a:t> </a:t>
            </a:r>
            <a:endParaRPr lang="hu-HU" sz="1600" b="1">
              <a:solidFill>
                <a:srgbClr val="002060"/>
              </a:solidFill>
              <a:latin typeface="Georgia" panose="02040502050405020303" pitchFamily="18" charset="0"/>
            </a:endParaRPr>
          </a:p>
        </c:rich>
      </c:tx>
      <c:overlay val="0"/>
      <c:spPr>
        <a:noFill/>
        <a:ln>
          <a:noFill/>
        </a:ln>
        <a:effectLst/>
      </c:spPr>
      <c:txPr>
        <a:bodyPr rot="0" spcFirstLastPara="1" vertOverflow="ellipsis" vert="horz" wrap="square" anchor="ctr" anchorCtr="1"/>
        <a:lstStyle/>
        <a:p>
          <a:pPr>
            <a:defRPr sz="1600" b="0" i="0" u="none" strike="noStrike" kern="1200" spc="0" baseline="0">
              <a:solidFill>
                <a:srgbClr val="002060"/>
              </a:solidFill>
              <a:latin typeface="Georgia" panose="02040502050405020303" pitchFamily="18" charset="0"/>
              <a:ea typeface="+mn-ea"/>
              <a:cs typeface="+mn-cs"/>
            </a:defRPr>
          </a:pPr>
          <a:endParaRPr lang="cs-CZ"/>
        </a:p>
      </c:txPr>
    </c:title>
    <c:autoTitleDeleted val="0"/>
    <c:plotArea>
      <c:layout/>
      <c:barChart>
        <c:barDir val="col"/>
        <c:grouping val="clustered"/>
        <c:varyColors val="0"/>
        <c:ser>
          <c:idx val="0"/>
          <c:order val="0"/>
          <c:tx>
            <c:strRef>
              <c:f>Munka4!$B$3</c:f>
              <c:strCache>
                <c:ptCount val="1"/>
                <c:pt idx="0">
                  <c:v>Output checkings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rgbClr val="002060"/>
                    </a:solidFill>
                    <a:latin typeface="Georgia" panose="02040502050405020303" pitchFamily="18" charset="0"/>
                    <a:ea typeface="+mn-ea"/>
                    <a:cs typeface="+mn-cs"/>
                  </a:defRPr>
                </a:pPr>
                <a:endParaRPr lang="cs-CZ"/>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Munka4!$A$4:$A$11</c:f>
              <c:strCache>
                <c:ptCount val="8"/>
                <c:pt idx="0">
                  <c:v>2011</c:v>
                </c:pt>
                <c:pt idx="1">
                  <c:v>2012</c:v>
                </c:pt>
                <c:pt idx="2">
                  <c:v>2013</c:v>
                </c:pt>
                <c:pt idx="3">
                  <c:v>2014</c:v>
                </c:pt>
                <c:pt idx="4">
                  <c:v>2015</c:v>
                </c:pt>
                <c:pt idx="5">
                  <c:v>2016</c:v>
                </c:pt>
                <c:pt idx="6">
                  <c:v>2017</c:v>
                </c:pt>
                <c:pt idx="7">
                  <c:v>2018 I-VIII</c:v>
                </c:pt>
              </c:strCache>
            </c:strRef>
          </c:cat>
          <c:val>
            <c:numRef>
              <c:f>Munka4!$B$4:$B$11</c:f>
              <c:numCache>
                <c:formatCode>General</c:formatCode>
                <c:ptCount val="8"/>
                <c:pt idx="0">
                  <c:v>5</c:v>
                </c:pt>
                <c:pt idx="1">
                  <c:v>27</c:v>
                </c:pt>
                <c:pt idx="2">
                  <c:v>48</c:v>
                </c:pt>
                <c:pt idx="3">
                  <c:v>149</c:v>
                </c:pt>
                <c:pt idx="4">
                  <c:v>195</c:v>
                </c:pt>
                <c:pt idx="5">
                  <c:v>126</c:v>
                </c:pt>
                <c:pt idx="6">
                  <c:v>113</c:v>
                </c:pt>
                <c:pt idx="7">
                  <c:v>153</c:v>
                </c:pt>
              </c:numCache>
            </c:numRef>
          </c:val>
          <c:extLst>
            <c:ext xmlns:c16="http://schemas.microsoft.com/office/drawing/2014/chart" uri="{C3380CC4-5D6E-409C-BE32-E72D297353CC}">
              <c16:uniqueId val="{00000000-7D0F-4EC6-A7F3-9F18E0E15769}"/>
            </c:ext>
          </c:extLst>
        </c:ser>
        <c:ser>
          <c:idx val="1"/>
          <c:order val="1"/>
          <c:tx>
            <c:strRef>
              <c:f>Munka4!$C$3</c:f>
              <c:strCache>
                <c:ptCount val="1"/>
                <c:pt idx="0">
                  <c:v>Input checkings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rgbClr val="002060"/>
                    </a:solidFill>
                    <a:latin typeface="Georgia" panose="02040502050405020303" pitchFamily="18" charset="0"/>
                    <a:ea typeface="+mn-ea"/>
                    <a:cs typeface="+mn-cs"/>
                  </a:defRPr>
                </a:pPr>
                <a:endParaRPr lang="cs-CZ"/>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Munka4!$A$4:$A$11</c:f>
              <c:strCache>
                <c:ptCount val="8"/>
                <c:pt idx="0">
                  <c:v>2011</c:v>
                </c:pt>
                <c:pt idx="1">
                  <c:v>2012</c:v>
                </c:pt>
                <c:pt idx="2">
                  <c:v>2013</c:v>
                </c:pt>
                <c:pt idx="3">
                  <c:v>2014</c:v>
                </c:pt>
                <c:pt idx="4">
                  <c:v>2015</c:v>
                </c:pt>
                <c:pt idx="5">
                  <c:v>2016</c:v>
                </c:pt>
                <c:pt idx="6">
                  <c:v>2017</c:v>
                </c:pt>
                <c:pt idx="7">
                  <c:v>2018 I-VIII</c:v>
                </c:pt>
              </c:strCache>
            </c:strRef>
          </c:cat>
          <c:val>
            <c:numRef>
              <c:f>Munka4!$C$4:$C$11</c:f>
              <c:numCache>
                <c:formatCode>General</c:formatCode>
                <c:ptCount val="8"/>
                <c:pt idx="4">
                  <c:v>94</c:v>
                </c:pt>
                <c:pt idx="5">
                  <c:v>62</c:v>
                </c:pt>
                <c:pt idx="6">
                  <c:v>76</c:v>
                </c:pt>
                <c:pt idx="7">
                  <c:v>95</c:v>
                </c:pt>
              </c:numCache>
            </c:numRef>
          </c:val>
          <c:extLst>
            <c:ext xmlns:c16="http://schemas.microsoft.com/office/drawing/2014/chart" uri="{C3380CC4-5D6E-409C-BE32-E72D297353CC}">
              <c16:uniqueId val="{00000001-7D0F-4EC6-A7F3-9F18E0E15769}"/>
            </c:ext>
          </c:extLst>
        </c:ser>
        <c:dLbls>
          <c:showLegendKey val="0"/>
          <c:showVal val="0"/>
          <c:showCatName val="0"/>
          <c:showSerName val="0"/>
          <c:showPercent val="0"/>
          <c:showBubbleSize val="0"/>
        </c:dLbls>
        <c:gapWidth val="91"/>
        <c:overlap val="-27"/>
        <c:axId val="57100928"/>
        <c:axId val="57119104"/>
      </c:barChart>
      <c:catAx>
        <c:axId val="571009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rgbClr val="002060"/>
                </a:solidFill>
                <a:latin typeface="Georgia" panose="02040502050405020303" pitchFamily="18" charset="0"/>
                <a:ea typeface="+mn-ea"/>
                <a:cs typeface="+mn-cs"/>
              </a:defRPr>
            </a:pPr>
            <a:endParaRPr lang="cs-CZ"/>
          </a:p>
        </c:txPr>
        <c:crossAx val="57119104"/>
        <c:crosses val="autoZero"/>
        <c:auto val="1"/>
        <c:lblAlgn val="ctr"/>
        <c:lblOffset val="100"/>
        <c:noMultiLvlLbl val="0"/>
      </c:catAx>
      <c:valAx>
        <c:axId val="571191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rgbClr val="002060"/>
                </a:solidFill>
                <a:latin typeface="Georgia" panose="02040502050405020303" pitchFamily="18" charset="0"/>
                <a:ea typeface="+mn-ea"/>
                <a:cs typeface="+mn-cs"/>
              </a:defRPr>
            </a:pPr>
            <a:endParaRPr lang="cs-CZ"/>
          </a:p>
        </c:txPr>
        <c:crossAx val="571009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rgbClr val="002060"/>
              </a:solidFill>
              <a:latin typeface="Georgia" panose="02040502050405020303" pitchFamily="18" charset="0"/>
              <a:ea typeface="+mn-ea"/>
              <a:cs typeface="+mn-cs"/>
            </a:defRPr>
          </a:pPr>
          <a:endParaRPr lang="cs-CZ"/>
        </a:p>
      </c:txPr>
    </c:legend>
    <c:plotVisOnly val="1"/>
    <c:dispBlanksAs val="gap"/>
    <c:showDLblsOverMax val="0"/>
  </c:chart>
  <c:spPr>
    <a:noFill/>
    <a:ln>
      <a:noFill/>
    </a:ln>
    <a:effectLst/>
  </c:spPr>
  <c:txPr>
    <a:bodyPr/>
    <a:lstStyle/>
    <a:p>
      <a:pPr>
        <a:defRPr/>
      </a:pPr>
      <a:endParaRPr lang="cs-CZ"/>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drawing1.xml><?xml version="1.0" encoding="utf-8"?>
<c:userShapes xmlns:c="http://schemas.openxmlformats.org/drawingml/2006/chart">
  <cdr:relSizeAnchor xmlns:cdr="http://schemas.openxmlformats.org/drawingml/2006/chartDrawing">
    <cdr:from>
      <cdr:x>0.75834</cdr:x>
      <cdr:y>0.14134</cdr:y>
    </cdr:from>
    <cdr:to>
      <cdr:x>0.86001</cdr:x>
      <cdr:y>0.37262</cdr:y>
    </cdr:to>
    <cdr:sp macro="" textlink="">
      <cdr:nvSpPr>
        <cdr:cNvPr id="2" name="Lekerekített téglalapbuborék 1"/>
        <cdr:cNvSpPr/>
      </cdr:nvSpPr>
      <cdr:spPr>
        <a:xfrm xmlns:a="http://schemas.openxmlformats.org/drawingml/2006/main">
          <a:off x="4397920" y="490949"/>
          <a:ext cx="589660" cy="803305"/>
        </a:xfrm>
        <a:prstGeom xmlns:a="http://schemas.openxmlformats.org/drawingml/2006/main" prst="wedgeRoundRectCallout">
          <a:avLst>
            <a:gd name="adj1" fmla="val 23501"/>
            <a:gd name="adj2" fmla="val 106132"/>
            <a:gd name="adj3" fmla="val 16667"/>
          </a:avLst>
        </a:prstGeom>
        <a:solidFill xmlns:a="http://schemas.openxmlformats.org/drawingml/2006/main">
          <a:schemeClr val="accent6">
            <a:lumMod val="40000"/>
            <a:lumOff val="60000"/>
          </a:schemeClr>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hu-HU" sz="1000" dirty="0" smtClean="0">
              <a:solidFill>
                <a:schemeClr val="tx1"/>
              </a:solidFill>
              <a:latin typeface="Georgia" panose="02040502050405020303" pitchFamily="18" charset="0"/>
            </a:rPr>
            <a:t>HAS CERS </a:t>
          </a:r>
        </a:p>
        <a:p xmlns:a="http://schemas.openxmlformats.org/drawingml/2006/main">
          <a:r>
            <a:rPr lang="hu-HU" sz="1000" dirty="0" smtClean="0">
              <a:solidFill>
                <a:schemeClr val="tx1"/>
              </a:solidFill>
              <a:latin typeface="Georgia" panose="02040502050405020303" pitchFamily="18" charset="0"/>
            </a:rPr>
            <a:t>52</a:t>
          </a:r>
          <a:endParaRPr lang="hu-HU" sz="1000" dirty="0">
            <a:solidFill>
              <a:schemeClr val="tx1"/>
            </a:solidFill>
            <a:latin typeface="Georgia" panose="02040502050405020303"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7E31CA-E8B0-4674-B0EE-198DC710A8FA}" type="datetimeFigureOut">
              <a:rPr lang="hu-HU" smtClean="0"/>
              <a:pPr/>
              <a:t>2018. 10. 01.</a:t>
            </a:fld>
            <a:endParaRPr lang="hu-HU"/>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E0BFA4-00D2-48DF-9696-33D2F6742D58}" type="slidenum">
              <a:rPr lang="hu-HU" smtClean="0"/>
              <a:pPr/>
              <a:t>‹#›</a:t>
            </a:fld>
            <a:endParaRPr lang="hu-HU"/>
          </a:p>
        </p:txBody>
      </p:sp>
    </p:spTree>
    <p:extLst>
      <p:ext uri="{BB962C8B-B14F-4D97-AF65-F5344CB8AC3E}">
        <p14:creationId xmlns:p14="http://schemas.microsoft.com/office/powerpoint/2010/main" val="1216989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ctrTitle"/>
          </p:nvPr>
        </p:nvSpPr>
        <p:spPr>
          <a:xfrm>
            <a:off x="1524000" y="1122363"/>
            <a:ext cx="9144000" cy="2387600"/>
          </a:xfrm>
        </p:spPr>
        <p:txBody>
          <a:bodyPr anchor="b"/>
          <a:lstStyle>
            <a:lvl1pPr algn="ctr">
              <a:defRPr sz="6000"/>
            </a:lvl1pPr>
          </a:lstStyle>
          <a:p>
            <a:r>
              <a:rPr lang="hu-HU" smtClean="0"/>
              <a:t>Mintacím szerkesztése</a:t>
            </a:r>
            <a:endParaRPr lang="hu-HU"/>
          </a:p>
        </p:txBody>
      </p:sp>
      <p:sp>
        <p:nvSpPr>
          <p:cNvPr id="3" name="Alcím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37212EF4-3C67-4A44-B776-E3B0EAE400F2}" type="datetime1">
              <a:rPr lang="hu-HU" smtClean="0"/>
              <a:pPr/>
              <a:t>2018. 10. 01.</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0DEC6E1-F1C1-444D-8DA3-0621314F7DF1}" type="slidenum">
              <a:rPr lang="hu-HU" smtClean="0"/>
              <a:pPr/>
              <a:t>‹#›</a:t>
            </a:fld>
            <a:endParaRPr lang="hu-HU"/>
          </a:p>
        </p:txBody>
      </p:sp>
    </p:spTree>
    <p:extLst>
      <p:ext uri="{BB962C8B-B14F-4D97-AF65-F5344CB8AC3E}">
        <p14:creationId xmlns:p14="http://schemas.microsoft.com/office/powerpoint/2010/main" val="1601517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07D25B75-A4E4-49B5-8D88-0B32B5B23B28}" type="datetime1">
              <a:rPr lang="hu-HU" smtClean="0"/>
              <a:pPr/>
              <a:t>2018. 10. 01.</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0DEC6E1-F1C1-444D-8DA3-0621314F7DF1}" type="slidenum">
              <a:rPr lang="hu-HU" smtClean="0"/>
              <a:pPr/>
              <a:t>‹#›</a:t>
            </a:fld>
            <a:endParaRPr lang="hu-HU"/>
          </a:p>
        </p:txBody>
      </p:sp>
    </p:spTree>
    <p:extLst>
      <p:ext uri="{BB962C8B-B14F-4D97-AF65-F5344CB8AC3E}">
        <p14:creationId xmlns:p14="http://schemas.microsoft.com/office/powerpoint/2010/main" val="2683918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838200" y="365125"/>
            <a:ext cx="7734300" cy="5811838"/>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19E28890-4830-4AAC-9779-52F9A03917DA}" type="datetime1">
              <a:rPr lang="hu-HU" smtClean="0"/>
              <a:pPr/>
              <a:t>2018. 10. 01.</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0DEC6E1-F1C1-444D-8DA3-0621314F7DF1}" type="slidenum">
              <a:rPr lang="hu-HU" smtClean="0"/>
              <a:pPr/>
              <a:t>‹#›</a:t>
            </a:fld>
            <a:endParaRPr lang="hu-HU"/>
          </a:p>
        </p:txBody>
      </p:sp>
    </p:spTree>
    <p:extLst>
      <p:ext uri="{BB962C8B-B14F-4D97-AF65-F5344CB8AC3E}">
        <p14:creationId xmlns:p14="http://schemas.microsoft.com/office/powerpoint/2010/main" val="35589024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Intruductory slide">
    <p:spTree>
      <p:nvGrpSpPr>
        <p:cNvPr id="1" name=""/>
        <p:cNvGrpSpPr/>
        <p:nvPr/>
      </p:nvGrpSpPr>
      <p:grpSpPr>
        <a:xfrm>
          <a:off x="0" y="0"/>
          <a:ext cx="0" cy="0"/>
          <a:chOff x="0" y="0"/>
          <a:chExt cx="0" cy="0"/>
        </a:xfrm>
      </p:grpSpPr>
      <p:pic>
        <p:nvPicPr>
          <p:cNvPr id="10" name="Obráze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9512" y="0"/>
            <a:ext cx="12482480" cy="6858000"/>
          </a:xfrm>
          <a:prstGeom prst="rect">
            <a:avLst/>
          </a:prstGeom>
        </p:spPr>
      </p:pic>
      <p:sp>
        <p:nvSpPr>
          <p:cNvPr id="3" name="Podnadpis 2"/>
          <p:cNvSpPr>
            <a:spLocks noGrp="1"/>
          </p:cNvSpPr>
          <p:nvPr>
            <p:ph type="subTitle" idx="1" hasCustomPrompt="1"/>
          </p:nvPr>
        </p:nvSpPr>
        <p:spPr>
          <a:xfrm>
            <a:off x="900118" y="4624630"/>
            <a:ext cx="8534400" cy="492317"/>
          </a:xfrm>
        </p:spPr>
        <p:txBody>
          <a:bodyPr lIns="90000">
            <a:normAutofit/>
          </a:bodyPr>
          <a:lstStyle>
            <a:lvl1pPr marL="0" indent="0" algn="l">
              <a:buNone/>
              <a:defRPr sz="2735" baseline="0">
                <a:solidFill>
                  <a:srgbClr val="034EA2"/>
                </a:solidFill>
              </a:defRPr>
            </a:lvl1pPr>
            <a:lvl2pPr marL="600427" indent="0" algn="ctr">
              <a:buNone/>
              <a:defRPr>
                <a:solidFill>
                  <a:schemeClr val="tx1">
                    <a:tint val="75000"/>
                  </a:schemeClr>
                </a:solidFill>
              </a:defRPr>
            </a:lvl2pPr>
            <a:lvl3pPr marL="1200855" indent="0" algn="ctr">
              <a:buNone/>
              <a:defRPr>
                <a:solidFill>
                  <a:schemeClr val="tx1">
                    <a:tint val="75000"/>
                  </a:schemeClr>
                </a:solidFill>
              </a:defRPr>
            </a:lvl3pPr>
            <a:lvl4pPr marL="1801282" indent="0" algn="ctr">
              <a:buNone/>
              <a:defRPr>
                <a:solidFill>
                  <a:schemeClr val="tx1">
                    <a:tint val="75000"/>
                  </a:schemeClr>
                </a:solidFill>
              </a:defRPr>
            </a:lvl4pPr>
            <a:lvl5pPr marL="2401709" indent="0" algn="ctr">
              <a:buNone/>
              <a:defRPr>
                <a:solidFill>
                  <a:schemeClr val="tx1">
                    <a:tint val="75000"/>
                  </a:schemeClr>
                </a:solidFill>
              </a:defRPr>
            </a:lvl5pPr>
            <a:lvl6pPr marL="3002137" indent="0" algn="ctr">
              <a:buNone/>
              <a:defRPr>
                <a:solidFill>
                  <a:schemeClr val="tx1">
                    <a:tint val="75000"/>
                  </a:schemeClr>
                </a:solidFill>
              </a:defRPr>
            </a:lvl6pPr>
            <a:lvl7pPr marL="3602565" indent="0" algn="ctr">
              <a:buNone/>
              <a:defRPr>
                <a:solidFill>
                  <a:schemeClr val="tx1">
                    <a:tint val="75000"/>
                  </a:schemeClr>
                </a:solidFill>
              </a:defRPr>
            </a:lvl7pPr>
            <a:lvl8pPr marL="4202992" indent="0" algn="ctr">
              <a:buNone/>
              <a:defRPr>
                <a:solidFill>
                  <a:schemeClr val="tx1">
                    <a:tint val="75000"/>
                  </a:schemeClr>
                </a:solidFill>
              </a:defRPr>
            </a:lvl8pPr>
            <a:lvl9pPr marL="4803419" indent="0" algn="ctr">
              <a:buNone/>
              <a:defRPr>
                <a:solidFill>
                  <a:schemeClr val="tx1">
                    <a:tint val="75000"/>
                  </a:schemeClr>
                </a:solidFill>
              </a:defRPr>
            </a:lvl9pPr>
          </a:lstStyle>
          <a:p>
            <a:r>
              <a:rPr lang="en-GB" noProof="0" dirty="0" smtClean="0"/>
              <a:t>Name</a:t>
            </a:r>
            <a:endParaRPr lang="en-GB" noProof="0" dirty="0"/>
          </a:p>
        </p:txBody>
      </p:sp>
      <p:sp>
        <p:nvSpPr>
          <p:cNvPr id="8" name="TextovéPole 7"/>
          <p:cNvSpPr txBox="1"/>
          <p:nvPr userDrawn="1"/>
        </p:nvSpPr>
        <p:spPr>
          <a:xfrm>
            <a:off x="900117" y="879042"/>
            <a:ext cx="4465077" cy="601218"/>
          </a:xfrm>
          <a:prstGeom prst="rect">
            <a:avLst/>
          </a:prstGeom>
          <a:noFill/>
        </p:spPr>
        <p:txBody>
          <a:bodyPr wrap="square" rtlCol="0">
            <a:spAutoFit/>
          </a:bodyPr>
          <a:lstStyle/>
          <a:p>
            <a:r>
              <a:rPr lang="cs-CZ" sz="1367" b="1" dirty="0" smtClean="0"/>
              <a:t>MINISTRY OF REGIONAL DEVELOPMENT</a:t>
            </a:r>
            <a:r>
              <a:rPr lang="cs-CZ" sz="1758" b="1" dirty="0" smtClean="0"/>
              <a:t/>
            </a:r>
            <a:br>
              <a:rPr lang="cs-CZ" sz="1758" b="1" dirty="0" smtClean="0"/>
            </a:br>
            <a:r>
              <a:rPr lang="en-GB" sz="1953" b="1" noProof="0" dirty="0" smtClean="0"/>
              <a:t>National Coordination Authority</a:t>
            </a:r>
            <a:endParaRPr lang="en-GB" sz="1953" b="1" noProof="0" dirty="0"/>
          </a:p>
        </p:txBody>
      </p:sp>
      <p:sp>
        <p:nvSpPr>
          <p:cNvPr id="15" name="Zástupný symbol pro datum 14"/>
          <p:cNvSpPr>
            <a:spLocks noGrp="1"/>
          </p:cNvSpPr>
          <p:nvPr>
            <p:ph type="dt" sz="half" idx="14"/>
          </p:nvPr>
        </p:nvSpPr>
        <p:spPr/>
        <p:txBody>
          <a:bodyPr/>
          <a:lstStyle/>
          <a:p>
            <a:fld id="{439F8D96-C7F4-43BB-8FFA-398C87E3D2E4}" type="datetimeFigureOut">
              <a:rPr lang="cs-CZ" smtClean="0"/>
              <a:pPr/>
              <a:t>01.10.2018</a:t>
            </a:fld>
            <a:endParaRPr lang="cs-CZ"/>
          </a:p>
        </p:txBody>
      </p:sp>
      <p:sp>
        <p:nvSpPr>
          <p:cNvPr id="16" name="Zástupný symbol pro číslo snímku 15"/>
          <p:cNvSpPr>
            <a:spLocks noGrp="1"/>
          </p:cNvSpPr>
          <p:nvPr>
            <p:ph type="sldNum" sz="quarter" idx="15"/>
          </p:nvPr>
        </p:nvSpPr>
        <p:spPr/>
        <p:txBody>
          <a:bodyPr/>
          <a:lstStyle/>
          <a:p>
            <a:fld id="{177AD5F7-9A70-43A8-B2E8-1F114AD105DD}" type="slidenum">
              <a:rPr lang="cs-CZ" smtClean="0"/>
              <a:pPr/>
              <a:t>‹#›</a:t>
            </a:fld>
            <a:endParaRPr lang="cs-CZ"/>
          </a:p>
        </p:txBody>
      </p:sp>
      <p:sp>
        <p:nvSpPr>
          <p:cNvPr id="17" name="Zástupný symbol pro zápatí 16"/>
          <p:cNvSpPr>
            <a:spLocks noGrp="1"/>
          </p:cNvSpPr>
          <p:nvPr>
            <p:ph type="ftr" sz="quarter" idx="16"/>
          </p:nvPr>
        </p:nvSpPr>
        <p:spPr/>
        <p:txBody>
          <a:bodyPr/>
          <a:lstStyle/>
          <a:p>
            <a:endParaRPr lang="cs-CZ"/>
          </a:p>
        </p:txBody>
      </p:sp>
      <p:sp>
        <p:nvSpPr>
          <p:cNvPr id="19" name="Nadpis 18"/>
          <p:cNvSpPr>
            <a:spLocks noGrp="1"/>
          </p:cNvSpPr>
          <p:nvPr>
            <p:ph type="title" hasCustomPrompt="1"/>
          </p:nvPr>
        </p:nvSpPr>
        <p:spPr>
          <a:xfrm>
            <a:off x="900117" y="2109699"/>
            <a:ext cx="10972800" cy="1143000"/>
          </a:xfrm>
        </p:spPr>
        <p:txBody>
          <a:bodyPr lIns="90000">
            <a:normAutofit/>
          </a:bodyPr>
          <a:lstStyle>
            <a:lvl1pPr algn="l">
              <a:defRPr sz="3907" b="1" baseline="0">
                <a:solidFill>
                  <a:srgbClr val="034EA2"/>
                </a:solidFill>
              </a:defRPr>
            </a:lvl1pPr>
          </a:lstStyle>
          <a:p>
            <a:r>
              <a:rPr lang="en-GB" noProof="0" dirty="0" smtClean="0"/>
              <a:t>Title</a:t>
            </a:r>
            <a:endParaRPr lang="en-GB" noProof="0" dirty="0"/>
          </a:p>
        </p:txBody>
      </p:sp>
      <p:sp>
        <p:nvSpPr>
          <p:cNvPr id="24" name="Zástupný symbol pro text 23"/>
          <p:cNvSpPr>
            <a:spLocks noGrp="1"/>
          </p:cNvSpPr>
          <p:nvPr>
            <p:ph type="body" sz="quarter" idx="17" hasCustomPrompt="1"/>
          </p:nvPr>
        </p:nvSpPr>
        <p:spPr>
          <a:xfrm>
            <a:off x="900117" y="5327626"/>
            <a:ext cx="4609112" cy="351971"/>
          </a:xfrm>
        </p:spPr>
        <p:txBody>
          <a:bodyPr lIns="90000" rIns="144000">
            <a:noAutofit/>
          </a:bodyPr>
          <a:lstStyle>
            <a:lvl1pPr>
              <a:buNone/>
              <a:defRPr sz="1953">
                <a:solidFill>
                  <a:srgbClr val="034EA2"/>
                </a:solidFill>
              </a:defRPr>
            </a:lvl1pPr>
          </a:lstStyle>
          <a:p>
            <a:pPr lvl="0"/>
            <a:r>
              <a:rPr lang="en-GB" noProof="0" dirty="0" smtClean="0"/>
              <a:t>Date and place</a:t>
            </a:r>
            <a:endParaRPr lang="en-GB" noProof="0" dirty="0"/>
          </a:p>
        </p:txBody>
      </p:sp>
    </p:spTree>
    <p:extLst>
      <p:ext uri="{BB962C8B-B14F-4D97-AF65-F5344CB8AC3E}">
        <p14:creationId xmlns:p14="http://schemas.microsoft.com/office/powerpoint/2010/main" val="38406185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72724B01-37D9-487D-992A-9F1E6573304E}" type="datetime1">
              <a:rPr lang="hu-HU" smtClean="0"/>
              <a:pPr/>
              <a:t>2018. 10. 01.</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0DEC6E1-F1C1-444D-8DA3-0621314F7DF1}" type="slidenum">
              <a:rPr lang="hu-HU" smtClean="0"/>
              <a:pPr/>
              <a:t>‹#›</a:t>
            </a:fld>
            <a:endParaRPr lang="hu-HU"/>
          </a:p>
        </p:txBody>
      </p:sp>
    </p:spTree>
    <p:extLst>
      <p:ext uri="{BB962C8B-B14F-4D97-AF65-F5344CB8AC3E}">
        <p14:creationId xmlns:p14="http://schemas.microsoft.com/office/powerpoint/2010/main" val="1074166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anchor="b"/>
          <a:lstStyle>
            <a:lvl1pPr>
              <a:defRPr sz="6000"/>
            </a:lvl1pPr>
          </a:lstStyle>
          <a:p>
            <a:r>
              <a:rPr lang="hu-HU" smtClean="0"/>
              <a:t>Mintacím szerkesztése</a:t>
            </a:r>
            <a:endParaRPr lang="hu-HU"/>
          </a:p>
        </p:txBody>
      </p:sp>
      <p:sp>
        <p:nvSpPr>
          <p:cNvPr id="3" name="Szöveg hely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97C72D8D-B3C0-49FA-91B8-97B98E1DA79F}" type="datetime1">
              <a:rPr lang="hu-HU" smtClean="0"/>
              <a:pPr/>
              <a:t>2018. 10. 01.</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0DEC6E1-F1C1-444D-8DA3-0621314F7DF1}" type="slidenum">
              <a:rPr lang="hu-HU" smtClean="0"/>
              <a:pPr/>
              <a:t>‹#›</a:t>
            </a:fld>
            <a:endParaRPr lang="hu-HU"/>
          </a:p>
        </p:txBody>
      </p:sp>
    </p:spTree>
    <p:extLst>
      <p:ext uri="{BB962C8B-B14F-4D97-AF65-F5344CB8AC3E}">
        <p14:creationId xmlns:p14="http://schemas.microsoft.com/office/powerpoint/2010/main" val="2051412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838200" y="1825625"/>
            <a:ext cx="5181600" cy="4351338"/>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6172200" y="1825625"/>
            <a:ext cx="5181600" cy="4351338"/>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02F6EBB3-63C9-41DC-88C5-CCAAD0621F66}" type="datetime1">
              <a:rPr lang="hu-HU" smtClean="0"/>
              <a:pPr/>
              <a:t>2018. 10. 01.</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80DEC6E1-F1C1-444D-8DA3-0621314F7DF1}" type="slidenum">
              <a:rPr lang="hu-HU" smtClean="0"/>
              <a:pPr/>
              <a:t>‹#›</a:t>
            </a:fld>
            <a:endParaRPr lang="hu-HU"/>
          </a:p>
        </p:txBody>
      </p:sp>
    </p:spTree>
    <p:extLst>
      <p:ext uri="{BB962C8B-B14F-4D97-AF65-F5344CB8AC3E}">
        <p14:creationId xmlns:p14="http://schemas.microsoft.com/office/powerpoint/2010/main" val="3357396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a:lstStyle/>
          <a:p>
            <a:r>
              <a:rPr lang="hu-HU" smtClean="0"/>
              <a:t>Mintacím szerkesztése</a:t>
            </a:r>
            <a:endParaRPr lang="hu-HU"/>
          </a:p>
        </p:txBody>
      </p:sp>
      <p:sp>
        <p:nvSpPr>
          <p:cNvPr id="3" name="Szöveg hely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839788" y="2505075"/>
            <a:ext cx="5157787" cy="3684588"/>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6172200" y="2505075"/>
            <a:ext cx="5183188" cy="3684588"/>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F12FB369-5EEC-4926-ACCD-B1D9BFF89D01}" type="datetime1">
              <a:rPr lang="hu-HU" smtClean="0"/>
              <a:pPr/>
              <a:t>2018. 10. 01.</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80DEC6E1-F1C1-444D-8DA3-0621314F7DF1}" type="slidenum">
              <a:rPr lang="hu-HU" smtClean="0"/>
              <a:pPr/>
              <a:t>‹#›</a:t>
            </a:fld>
            <a:endParaRPr lang="hu-HU"/>
          </a:p>
        </p:txBody>
      </p:sp>
    </p:spTree>
    <p:extLst>
      <p:ext uri="{BB962C8B-B14F-4D97-AF65-F5344CB8AC3E}">
        <p14:creationId xmlns:p14="http://schemas.microsoft.com/office/powerpoint/2010/main" val="1343022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195B96B3-106F-4F54-87CA-E6DD2D3D60CD}" type="datetime1">
              <a:rPr lang="hu-HU" smtClean="0"/>
              <a:pPr/>
              <a:t>2018. 10. 01.</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80DEC6E1-F1C1-444D-8DA3-0621314F7DF1}" type="slidenum">
              <a:rPr lang="hu-HU" smtClean="0"/>
              <a:pPr/>
              <a:t>‹#›</a:t>
            </a:fld>
            <a:endParaRPr lang="hu-HU"/>
          </a:p>
        </p:txBody>
      </p:sp>
    </p:spTree>
    <p:extLst>
      <p:ext uri="{BB962C8B-B14F-4D97-AF65-F5344CB8AC3E}">
        <p14:creationId xmlns:p14="http://schemas.microsoft.com/office/powerpoint/2010/main" val="3091253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48A18E0D-C935-48B8-8F24-4EF377896796}" type="datetime1">
              <a:rPr lang="hu-HU" smtClean="0"/>
              <a:pPr/>
              <a:t>2018. 10. 01.</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80DEC6E1-F1C1-444D-8DA3-0621314F7DF1}" type="slidenum">
              <a:rPr lang="hu-HU" smtClean="0"/>
              <a:pPr/>
              <a:t>‹#›</a:t>
            </a:fld>
            <a:endParaRPr lang="hu-HU"/>
          </a:p>
        </p:txBody>
      </p:sp>
    </p:spTree>
    <p:extLst>
      <p:ext uri="{BB962C8B-B14F-4D97-AF65-F5344CB8AC3E}">
        <p14:creationId xmlns:p14="http://schemas.microsoft.com/office/powerpoint/2010/main" val="779528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smtClean="0"/>
              <a:t>Mintacím szerkesztése</a:t>
            </a:r>
            <a:endParaRPr lang="hu-HU"/>
          </a:p>
        </p:txBody>
      </p:sp>
      <p:sp>
        <p:nvSpPr>
          <p:cNvPr id="3" name="Tartalom helye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átum helye 4"/>
          <p:cNvSpPr>
            <a:spLocks noGrp="1"/>
          </p:cNvSpPr>
          <p:nvPr>
            <p:ph type="dt" sz="half" idx="10"/>
          </p:nvPr>
        </p:nvSpPr>
        <p:spPr/>
        <p:txBody>
          <a:bodyPr/>
          <a:lstStyle/>
          <a:p>
            <a:fld id="{D518D791-B04B-4F68-B09A-41A2B7D37E06}" type="datetime1">
              <a:rPr lang="hu-HU" smtClean="0"/>
              <a:pPr/>
              <a:t>2018. 10. 01.</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80DEC6E1-F1C1-444D-8DA3-0621314F7DF1}" type="slidenum">
              <a:rPr lang="hu-HU" smtClean="0"/>
              <a:pPr/>
              <a:t>‹#›</a:t>
            </a:fld>
            <a:endParaRPr lang="hu-HU"/>
          </a:p>
        </p:txBody>
      </p:sp>
    </p:spTree>
    <p:extLst>
      <p:ext uri="{BB962C8B-B14F-4D97-AF65-F5344CB8AC3E}">
        <p14:creationId xmlns:p14="http://schemas.microsoft.com/office/powerpoint/2010/main" val="2724489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smtClean="0"/>
              <a:t>Mintacím szerkesztése</a:t>
            </a:r>
            <a:endParaRPr lang="hu-HU"/>
          </a:p>
        </p:txBody>
      </p:sp>
      <p:sp>
        <p:nvSpPr>
          <p:cNvPr id="3" name="Kép hely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átum helye 4"/>
          <p:cNvSpPr>
            <a:spLocks noGrp="1"/>
          </p:cNvSpPr>
          <p:nvPr>
            <p:ph type="dt" sz="half" idx="10"/>
          </p:nvPr>
        </p:nvSpPr>
        <p:spPr/>
        <p:txBody>
          <a:bodyPr/>
          <a:lstStyle/>
          <a:p>
            <a:fld id="{378FA7CC-00C7-478E-9186-2EACB97136E9}" type="datetime1">
              <a:rPr lang="hu-HU" smtClean="0"/>
              <a:pPr/>
              <a:t>2018. 10. 01.</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80DEC6E1-F1C1-444D-8DA3-0621314F7DF1}" type="slidenum">
              <a:rPr lang="hu-HU" smtClean="0"/>
              <a:pPr/>
              <a:t>‹#›</a:t>
            </a:fld>
            <a:endParaRPr lang="hu-HU"/>
          </a:p>
        </p:txBody>
      </p:sp>
    </p:spTree>
    <p:extLst>
      <p:ext uri="{BB962C8B-B14F-4D97-AF65-F5344CB8AC3E}">
        <p14:creationId xmlns:p14="http://schemas.microsoft.com/office/powerpoint/2010/main" val="1155094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D1B67F-EF5F-4105-86D3-4679951838A5}" type="datetime1">
              <a:rPr lang="hu-HU" smtClean="0"/>
              <a:pPr/>
              <a:t>2018. 10. 01.</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DEC6E1-F1C1-444D-8DA3-0621314F7DF1}" type="slidenum">
              <a:rPr lang="hu-HU" smtClean="0"/>
              <a:pPr/>
              <a:t>‹#›</a:t>
            </a:fld>
            <a:endParaRPr lang="hu-HU"/>
          </a:p>
        </p:txBody>
      </p:sp>
    </p:spTree>
    <p:extLst>
      <p:ext uri="{BB962C8B-B14F-4D97-AF65-F5344CB8AC3E}">
        <p14:creationId xmlns:p14="http://schemas.microsoft.com/office/powerpoint/2010/main" val="19828491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package" Target="../embeddings/List_aplikace_Microsoft_Excel1.xlsx"/><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papers.ssrn.com/sol3/papers.cfm?abstract_id=3038939"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dnadpis 1"/>
          <p:cNvSpPr>
            <a:spLocks noGrp="1"/>
          </p:cNvSpPr>
          <p:nvPr>
            <p:ph type="subTitle" idx="1"/>
          </p:nvPr>
        </p:nvSpPr>
        <p:spPr>
          <a:xfrm>
            <a:off x="1021777" y="4624630"/>
            <a:ext cx="8334571" cy="702996"/>
          </a:xfrm>
        </p:spPr>
        <p:txBody>
          <a:bodyPr>
            <a:noAutofit/>
          </a:bodyPr>
          <a:lstStyle/>
          <a:p>
            <a:pPr algn="ctr"/>
            <a:r>
              <a:rPr lang="hu-HU" sz="1953" b="1" i="1" dirty="0">
                <a:solidFill>
                  <a:srgbClr val="002060"/>
                </a:solidFill>
                <a:latin typeface="Georgia" panose="02040502050405020303" pitchFamily="18" charset="0"/>
              </a:rPr>
              <a:t>Dr. Zsolt Németh Ph.D.</a:t>
            </a:r>
          </a:p>
          <a:p>
            <a:pPr algn="ctr"/>
            <a:r>
              <a:rPr lang="en-GB" sz="1953" i="1" dirty="0">
                <a:solidFill>
                  <a:srgbClr val="002060"/>
                </a:solidFill>
                <a:latin typeface="Georgia" panose="02040502050405020303" pitchFamily="18" charset="0"/>
              </a:rPr>
              <a:t>Titular</a:t>
            </a:r>
            <a:r>
              <a:rPr lang="hu-HU" sz="1953" i="1" dirty="0">
                <a:solidFill>
                  <a:srgbClr val="002060"/>
                </a:solidFill>
                <a:latin typeface="Georgia" panose="02040502050405020303" pitchFamily="18" charset="0"/>
              </a:rPr>
              <a:t> Professor </a:t>
            </a:r>
            <a:endParaRPr lang="en-US" sz="1953" i="1" dirty="0">
              <a:solidFill>
                <a:srgbClr val="002060"/>
              </a:solidFill>
              <a:latin typeface="Georgia" panose="02040502050405020303" pitchFamily="18" charset="0"/>
            </a:endParaRPr>
          </a:p>
          <a:p>
            <a:endParaRPr lang="sk-SK" sz="1953" dirty="0"/>
          </a:p>
        </p:txBody>
      </p:sp>
      <p:sp>
        <p:nvSpPr>
          <p:cNvPr id="3" name="Nadpis 2"/>
          <p:cNvSpPr>
            <a:spLocks noGrp="1"/>
          </p:cNvSpPr>
          <p:nvPr>
            <p:ph type="title"/>
          </p:nvPr>
        </p:nvSpPr>
        <p:spPr>
          <a:xfrm>
            <a:off x="-168877" y="2138890"/>
            <a:ext cx="10715878" cy="1617616"/>
          </a:xfrm>
        </p:spPr>
        <p:txBody>
          <a:bodyPr>
            <a:normAutofit fontScale="90000"/>
          </a:bodyPr>
          <a:lstStyle/>
          <a:p>
            <a:pPr algn="ctr"/>
            <a:r>
              <a:rPr lang="en-US" dirty="0">
                <a:solidFill>
                  <a:srgbClr val="002060"/>
                </a:solidFill>
                <a:latin typeface="Georgia" panose="02040502050405020303" pitchFamily="18" charset="0"/>
              </a:rPr>
              <a:t>Official</a:t>
            </a:r>
            <a:r>
              <a:rPr lang="hu-HU" dirty="0">
                <a:solidFill>
                  <a:srgbClr val="002060"/>
                </a:solidFill>
                <a:latin typeface="Georgia" panose="02040502050405020303" pitchFamily="18" charset="0"/>
              </a:rPr>
              <a:t> </a:t>
            </a:r>
            <a:r>
              <a:rPr lang="en-US" dirty="0">
                <a:solidFill>
                  <a:srgbClr val="002060"/>
                </a:solidFill>
                <a:latin typeface="Georgia" panose="02040502050405020303" pitchFamily="18" charset="0"/>
              </a:rPr>
              <a:t>Statistics in the Age of Data Revolution</a:t>
            </a:r>
            <a:br>
              <a:rPr lang="en-US" dirty="0">
                <a:solidFill>
                  <a:srgbClr val="002060"/>
                </a:solidFill>
                <a:latin typeface="Georgia" panose="02040502050405020303" pitchFamily="18" charset="0"/>
              </a:rPr>
            </a:br>
            <a:r>
              <a:rPr lang="en-US" dirty="0">
                <a:solidFill>
                  <a:srgbClr val="002060"/>
                </a:solidFill>
                <a:latin typeface="Georgia" panose="02040502050405020303" pitchFamily="18" charset="0"/>
              </a:rPr>
              <a:t>Challenges and Opportunities</a:t>
            </a:r>
            <a:endParaRPr lang="hu-HU" dirty="0">
              <a:solidFill>
                <a:srgbClr val="002060"/>
              </a:solidFill>
              <a:latin typeface="Myriad "/>
            </a:endParaRPr>
          </a:p>
        </p:txBody>
      </p:sp>
      <p:sp>
        <p:nvSpPr>
          <p:cNvPr id="4" name="Zástupný symbol pro text 3"/>
          <p:cNvSpPr>
            <a:spLocks noGrp="1"/>
          </p:cNvSpPr>
          <p:nvPr>
            <p:ph type="body" sz="quarter" idx="17"/>
          </p:nvPr>
        </p:nvSpPr>
        <p:spPr/>
        <p:txBody>
          <a:bodyPr/>
          <a:lstStyle/>
          <a:p>
            <a:r>
              <a:rPr lang="cs-CZ" dirty="0" smtClean="0"/>
              <a:t>3.10.2018, MMR, Prague</a:t>
            </a:r>
            <a:endParaRPr lang="cs-CZ" dirty="0"/>
          </a:p>
        </p:txBody>
      </p:sp>
    </p:spTree>
    <p:extLst>
      <p:ext uri="{BB962C8B-B14F-4D97-AF65-F5344CB8AC3E}">
        <p14:creationId xmlns:p14="http://schemas.microsoft.com/office/powerpoint/2010/main" val="11799722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201168" y="685800"/>
            <a:ext cx="11640312" cy="5491163"/>
          </a:xfrm>
        </p:spPr>
        <p:txBody>
          <a:bodyPr>
            <a:normAutofit fontScale="92500" lnSpcReduction="20000"/>
          </a:bodyPr>
          <a:lstStyle/>
          <a:p>
            <a:pPr marL="0" indent="0" algn="ctr">
              <a:buNone/>
            </a:pPr>
            <a:r>
              <a:rPr lang="en-US" sz="3200" b="1" dirty="0" smtClean="0">
                <a:solidFill>
                  <a:srgbClr val="002060"/>
                </a:solidFill>
                <a:latin typeface="Georgia" panose="02040502050405020303" pitchFamily="18" charset="0"/>
              </a:rPr>
              <a:t>Remote execution</a:t>
            </a:r>
          </a:p>
          <a:p>
            <a:r>
              <a:rPr lang="en-US" sz="2400" dirty="0">
                <a:solidFill>
                  <a:srgbClr val="002060"/>
                </a:solidFill>
                <a:latin typeface="Georgia" panose="02040502050405020303" pitchFamily="18" charset="0"/>
              </a:rPr>
              <a:t>Datasets are managed by the HCSO (use of external datasets is also possible)</a:t>
            </a:r>
          </a:p>
          <a:p>
            <a:r>
              <a:rPr lang="en-US" sz="2400" dirty="0">
                <a:solidFill>
                  <a:srgbClr val="002060"/>
                </a:solidFill>
                <a:latin typeface="Georgia" panose="02040502050405020303" pitchFamily="18" charset="0"/>
              </a:rPr>
              <a:t>Remote execution environment is based on the syntax files and/or specifications provided by the researcher. </a:t>
            </a:r>
          </a:p>
          <a:p>
            <a:r>
              <a:rPr lang="en-US" sz="2400" dirty="0">
                <a:solidFill>
                  <a:srgbClr val="002060"/>
                </a:solidFill>
                <a:latin typeface="Georgia" panose="02040502050405020303" pitchFamily="18" charset="0"/>
              </a:rPr>
              <a:t>HCSO produces the research outputs as indicated in the specifications.</a:t>
            </a:r>
          </a:p>
          <a:p>
            <a:r>
              <a:rPr lang="en-US" sz="2400" dirty="0">
                <a:solidFill>
                  <a:srgbClr val="002060"/>
                </a:solidFill>
                <a:latin typeface="Georgia" panose="02040502050405020303" pitchFamily="18" charset="0"/>
              </a:rPr>
              <a:t>Output checking.</a:t>
            </a:r>
          </a:p>
          <a:p>
            <a:r>
              <a:rPr lang="en-US" sz="2400" dirty="0">
                <a:solidFill>
                  <a:srgbClr val="002060"/>
                </a:solidFill>
                <a:latin typeface="Georgia" panose="02040502050405020303" pitchFamily="18" charset="0"/>
              </a:rPr>
              <a:t>It doesn’t really </a:t>
            </a:r>
            <a:r>
              <a:rPr lang="en-US" sz="2400" dirty="0" smtClean="0">
                <a:solidFill>
                  <a:srgbClr val="002060"/>
                </a:solidFill>
                <a:latin typeface="Georgia" panose="02040502050405020303" pitchFamily="18" charset="0"/>
              </a:rPr>
              <a:t>work properly</a:t>
            </a:r>
            <a:endParaRPr lang="en-US" sz="2400" dirty="0">
              <a:solidFill>
                <a:srgbClr val="002060"/>
              </a:solidFill>
              <a:latin typeface="Georgia" panose="02040502050405020303" pitchFamily="18" charset="0"/>
            </a:endParaRPr>
          </a:p>
          <a:p>
            <a:r>
              <a:rPr lang="en-US" sz="2400" dirty="0">
                <a:solidFill>
                  <a:srgbClr val="002060"/>
                </a:solidFill>
                <a:latin typeface="Georgia" panose="02040502050405020303" pitchFamily="18" charset="0"/>
              </a:rPr>
              <a:t>Only 2 outputs in 2017</a:t>
            </a:r>
            <a:endParaRPr lang="hu-HU" sz="2400" dirty="0">
              <a:solidFill>
                <a:srgbClr val="002060"/>
              </a:solidFill>
              <a:latin typeface="Georgia" panose="02040502050405020303" pitchFamily="18" charset="0"/>
            </a:endParaRPr>
          </a:p>
          <a:p>
            <a:pPr marL="0" indent="0" algn="ctr">
              <a:buNone/>
            </a:pPr>
            <a:r>
              <a:rPr lang="en-US" sz="3200" b="1" dirty="0" smtClean="0">
                <a:solidFill>
                  <a:srgbClr val="002060"/>
                </a:solidFill>
                <a:latin typeface="Georgia" panose="02040502050405020303" pitchFamily="18" charset="0"/>
              </a:rPr>
              <a:t>Remote access</a:t>
            </a:r>
            <a:endParaRPr lang="hu-HU" sz="3200" b="1" dirty="0" smtClean="0">
              <a:solidFill>
                <a:srgbClr val="002060"/>
              </a:solidFill>
              <a:latin typeface="Georgia" panose="02040502050405020303" pitchFamily="18" charset="0"/>
            </a:endParaRPr>
          </a:p>
          <a:p>
            <a:pPr lvl="0"/>
            <a:r>
              <a:rPr lang="en-US" sz="2600" dirty="0">
                <a:solidFill>
                  <a:srgbClr val="002060"/>
                </a:solidFill>
                <a:latin typeface="Georgia"/>
              </a:rPr>
              <a:t>Remote access provides more or less the same service</a:t>
            </a:r>
            <a:r>
              <a:rPr lang="hu-HU" sz="2600" dirty="0">
                <a:solidFill>
                  <a:srgbClr val="002060"/>
                </a:solidFill>
                <a:latin typeface="Georgia"/>
              </a:rPr>
              <a:t>s</a:t>
            </a:r>
            <a:r>
              <a:rPr lang="en-US" sz="2600" dirty="0">
                <a:solidFill>
                  <a:srgbClr val="002060"/>
                </a:solidFill>
                <a:latin typeface="Georgia"/>
              </a:rPr>
              <a:t> for the researchers as the</a:t>
            </a:r>
            <a:r>
              <a:rPr lang="hu-HU" sz="2600" dirty="0">
                <a:solidFill>
                  <a:srgbClr val="002060"/>
                </a:solidFill>
                <a:latin typeface="Georgia"/>
              </a:rPr>
              <a:t> </a:t>
            </a:r>
            <a:r>
              <a:rPr lang="en-US" sz="2600" dirty="0">
                <a:solidFill>
                  <a:srgbClr val="002060"/>
                </a:solidFill>
                <a:latin typeface="Georgia"/>
              </a:rPr>
              <a:t>Safe Centre. </a:t>
            </a:r>
          </a:p>
          <a:p>
            <a:pPr lvl="1"/>
            <a:r>
              <a:rPr lang="en-US" dirty="0">
                <a:solidFill>
                  <a:srgbClr val="002060"/>
                </a:solidFill>
                <a:latin typeface="Georgia"/>
              </a:rPr>
              <a:t>Service is still inside </a:t>
            </a:r>
            <a:r>
              <a:rPr lang="en-US" dirty="0" smtClean="0">
                <a:solidFill>
                  <a:srgbClr val="002060"/>
                </a:solidFill>
                <a:latin typeface="Georgia"/>
              </a:rPr>
              <a:t>the </a:t>
            </a:r>
            <a:r>
              <a:rPr lang="en-US" dirty="0">
                <a:solidFill>
                  <a:srgbClr val="002060"/>
                </a:solidFill>
                <a:latin typeface="Georgia"/>
              </a:rPr>
              <a:t>HCSO infrastructure but out of Budapest. (In the Szeged office of the  HCSO.)</a:t>
            </a:r>
            <a:endParaRPr lang="hu-HU" dirty="0">
              <a:solidFill>
                <a:srgbClr val="002060"/>
              </a:solidFill>
              <a:latin typeface="Georgia"/>
            </a:endParaRPr>
          </a:p>
          <a:p>
            <a:pPr lvl="1"/>
            <a:r>
              <a:rPr lang="en-US" dirty="0" smtClean="0">
                <a:solidFill>
                  <a:srgbClr val="002060"/>
                </a:solidFill>
                <a:latin typeface="Georgia" panose="02040502050405020303" pitchFamily="18" charset="0"/>
              </a:rPr>
              <a:t>The rules and procedures are the same as in the SC in Budapest</a:t>
            </a:r>
            <a:endParaRPr lang="hu-HU" dirty="0" smtClean="0">
              <a:solidFill>
                <a:srgbClr val="002060"/>
              </a:solidFill>
              <a:latin typeface="Georgia" panose="02040502050405020303" pitchFamily="18" charset="0"/>
            </a:endParaRPr>
          </a:p>
          <a:p>
            <a:pPr lvl="1"/>
            <a:r>
              <a:rPr lang="en-US" dirty="0" smtClean="0">
                <a:solidFill>
                  <a:srgbClr val="002060"/>
                </a:solidFill>
                <a:latin typeface="Georgia" panose="02040502050405020303" pitchFamily="18" charset="0"/>
              </a:rPr>
              <a:t>On</a:t>
            </a:r>
            <a:r>
              <a:rPr lang="hu-HU" dirty="0" smtClean="0">
                <a:solidFill>
                  <a:srgbClr val="002060"/>
                </a:solidFill>
                <a:latin typeface="Georgia" panose="02040502050405020303" pitchFamily="18" charset="0"/>
              </a:rPr>
              <a:t>-</a:t>
            </a:r>
            <a:r>
              <a:rPr lang="en-US" dirty="0" smtClean="0">
                <a:solidFill>
                  <a:srgbClr val="002060"/>
                </a:solidFill>
                <a:latin typeface="Georgia" panose="02040502050405020303" pitchFamily="18" charset="0"/>
              </a:rPr>
              <a:t>line access to the SC server in Budapest</a:t>
            </a:r>
            <a:endParaRPr lang="hu-HU" dirty="0" smtClean="0">
              <a:solidFill>
                <a:srgbClr val="002060"/>
              </a:solidFill>
              <a:latin typeface="Georgia" panose="02040502050405020303" pitchFamily="18" charset="0"/>
            </a:endParaRPr>
          </a:p>
          <a:p>
            <a:pPr lvl="1"/>
            <a:r>
              <a:rPr lang="en-US" dirty="0" smtClean="0">
                <a:solidFill>
                  <a:srgbClr val="002060"/>
                </a:solidFill>
                <a:latin typeface="Georgia" panose="02040502050405020303" pitchFamily="18" charset="0"/>
              </a:rPr>
              <a:t>2 work stations, low utilization</a:t>
            </a:r>
            <a:endParaRPr lang="en-US" dirty="0">
              <a:solidFill>
                <a:srgbClr val="002060"/>
              </a:solidFill>
              <a:latin typeface="Georgia" panose="02040502050405020303"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pPr/>
              <a:t>10</a:t>
            </a:fld>
            <a:endParaRPr lang="hu-HU"/>
          </a:p>
        </p:txBody>
      </p:sp>
      <p:sp>
        <p:nvSpPr>
          <p:cNvPr id="6" name="Szövegdoboz 5"/>
          <p:cNvSpPr txBox="1"/>
          <p:nvPr/>
        </p:nvSpPr>
        <p:spPr>
          <a:xfrm>
            <a:off x="0" y="112436"/>
            <a:ext cx="12190750" cy="646331"/>
          </a:xfrm>
          <a:prstGeom prst="rect">
            <a:avLst/>
          </a:prstGeom>
          <a:noFill/>
        </p:spPr>
        <p:txBody>
          <a:bodyPr wrap="square" rtlCol="0">
            <a:spAutoFit/>
          </a:bodyPr>
          <a:lstStyle/>
          <a:p>
            <a:pPr algn="ctr"/>
            <a:r>
              <a:rPr lang="en-US" sz="3600" b="1" dirty="0">
                <a:solidFill>
                  <a:srgbClr val="002060"/>
                </a:solidFill>
                <a:latin typeface="Georgia" panose="02040502050405020303" pitchFamily="18" charset="0"/>
              </a:rPr>
              <a:t>Remote </a:t>
            </a:r>
            <a:r>
              <a:rPr lang="en-US" sz="3600" b="1" dirty="0" smtClean="0">
                <a:solidFill>
                  <a:srgbClr val="002060"/>
                </a:solidFill>
                <a:latin typeface="Georgia" panose="02040502050405020303" pitchFamily="18" charset="0"/>
              </a:rPr>
              <a:t>execution </a:t>
            </a:r>
            <a:r>
              <a:rPr lang="en-US" sz="3600" b="1" dirty="0">
                <a:solidFill>
                  <a:srgbClr val="002060"/>
                </a:solidFill>
                <a:latin typeface="Georgia" panose="02040502050405020303" pitchFamily="18" charset="0"/>
              </a:rPr>
              <a:t>and </a:t>
            </a:r>
            <a:r>
              <a:rPr lang="en-US" sz="3600" b="1" dirty="0" smtClean="0">
                <a:solidFill>
                  <a:srgbClr val="002060"/>
                </a:solidFill>
                <a:latin typeface="Georgia" panose="02040502050405020303" pitchFamily="18" charset="0"/>
              </a:rPr>
              <a:t>remote</a:t>
            </a:r>
            <a:r>
              <a:rPr lang="hu-HU" sz="3600" b="1" dirty="0" smtClean="0">
                <a:solidFill>
                  <a:srgbClr val="002060"/>
                </a:solidFill>
                <a:latin typeface="Georgia" panose="02040502050405020303" pitchFamily="18" charset="0"/>
              </a:rPr>
              <a:t> </a:t>
            </a:r>
            <a:r>
              <a:rPr lang="en-US" sz="3600" b="1" dirty="0" smtClean="0">
                <a:solidFill>
                  <a:srgbClr val="002060"/>
                </a:solidFill>
                <a:latin typeface="Georgia" panose="02040502050405020303" pitchFamily="18" charset="0"/>
              </a:rPr>
              <a:t>access</a:t>
            </a:r>
            <a:endParaRPr lang="en-US" sz="3600" b="1" dirty="0">
              <a:solidFill>
                <a:srgbClr val="002060"/>
              </a:solidFill>
              <a:latin typeface="Georgia" panose="02040502050405020303" pitchFamily="18" charset="0"/>
            </a:endParaRPr>
          </a:p>
        </p:txBody>
      </p:sp>
    </p:spTree>
    <p:extLst>
      <p:ext uri="{BB962C8B-B14F-4D97-AF65-F5344CB8AC3E}">
        <p14:creationId xmlns:p14="http://schemas.microsoft.com/office/powerpoint/2010/main" val="15587059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a:xfrm>
            <a:off x="831850" y="1709739"/>
            <a:ext cx="10515600" cy="1033461"/>
          </a:xfrm>
        </p:spPr>
        <p:txBody>
          <a:bodyPr>
            <a:normAutofit/>
          </a:bodyPr>
          <a:lstStyle/>
          <a:p>
            <a:pPr algn="ctr"/>
            <a:r>
              <a:rPr lang="en-US" sz="4000" b="1" dirty="0" smtClean="0">
                <a:solidFill>
                  <a:srgbClr val="002060"/>
                </a:solidFill>
                <a:latin typeface="Georgia" panose="02040502050405020303" pitchFamily="18" charset="0"/>
              </a:rPr>
              <a:t>Safe Centre access</a:t>
            </a:r>
            <a:endParaRPr lang="en-US" sz="4000" b="1" dirty="0">
              <a:solidFill>
                <a:srgbClr val="002060"/>
              </a:solidFill>
              <a:latin typeface="Georgia" panose="02040502050405020303"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pPr/>
              <a:t>11</a:t>
            </a:fld>
            <a:endParaRPr lang="hu-HU"/>
          </a:p>
        </p:txBody>
      </p:sp>
    </p:spTree>
    <p:extLst>
      <p:ext uri="{BB962C8B-B14F-4D97-AF65-F5344CB8AC3E}">
        <p14:creationId xmlns:p14="http://schemas.microsoft.com/office/powerpoint/2010/main" val="37394074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271603" y="986828"/>
            <a:ext cx="11633703" cy="5190135"/>
          </a:xfrm>
        </p:spPr>
        <p:txBody>
          <a:bodyPr/>
          <a:lstStyle/>
          <a:p>
            <a:pPr lvl="0">
              <a:buNone/>
            </a:pPr>
            <a:r>
              <a:rPr lang="en-US" sz="2000" dirty="0">
                <a:solidFill>
                  <a:srgbClr val="002060"/>
                </a:solidFill>
                <a:latin typeface="Georgia"/>
              </a:rPr>
              <a:t>Access in the Safe Centre is provided to </a:t>
            </a:r>
            <a:r>
              <a:rPr lang="en-US" sz="2000" dirty="0" smtClean="0">
                <a:solidFill>
                  <a:srgbClr val="002060"/>
                </a:solidFill>
                <a:latin typeface="Georgia"/>
              </a:rPr>
              <a:t>de</a:t>
            </a:r>
            <a:r>
              <a:rPr lang="hu-HU" sz="2000" dirty="0" smtClean="0">
                <a:solidFill>
                  <a:srgbClr val="002060"/>
                </a:solidFill>
                <a:latin typeface="Georgia"/>
              </a:rPr>
              <a:t>-</a:t>
            </a:r>
            <a:r>
              <a:rPr lang="en-US" sz="2000" dirty="0" smtClean="0">
                <a:solidFill>
                  <a:srgbClr val="002060"/>
                </a:solidFill>
                <a:latin typeface="Georgia"/>
              </a:rPr>
              <a:t>identified micro</a:t>
            </a:r>
            <a:r>
              <a:rPr lang="hu-HU" sz="2000" dirty="0" smtClean="0">
                <a:solidFill>
                  <a:srgbClr val="002060"/>
                </a:solidFill>
                <a:latin typeface="Georgia"/>
              </a:rPr>
              <a:t> </a:t>
            </a:r>
            <a:r>
              <a:rPr lang="en-US" sz="2000" dirty="0" smtClean="0">
                <a:solidFill>
                  <a:srgbClr val="002060"/>
                </a:solidFill>
                <a:latin typeface="Georgia"/>
              </a:rPr>
              <a:t>data </a:t>
            </a:r>
            <a:r>
              <a:rPr lang="en-US" sz="2000" dirty="0">
                <a:solidFill>
                  <a:srgbClr val="002060"/>
                </a:solidFill>
                <a:latin typeface="Georgia"/>
              </a:rPr>
              <a:t>sets only for </a:t>
            </a:r>
            <a:r>
              <a:rPr lang="en-US" sz="2000" b="1" dirty="0">
                <a:solidFill>
                  <a:srgbClr val="002060"/>
                </a:solidFill>
                <a:latin typeface="Georgia"/>
              </a:rPr>
              <a:t>scientific purposes</a:t>
            </a:r>
            <a:r>
              <a:rPr lang="en-US" sz="2000" dirty="0">
                <a:solidFill>
                  <a:srgbClr val="002060"/>
                </a:solidFill>
                <a:latin typeface="Georgia"/>
              </a:rPr>
              <a:t>, respecting the protection of individual statistical data and the data protection regulations. In the Safe Centre, researchers access datasets </a:t>
            </a:r>
            <a:endParaRPr lang="hu-HU" sz="2000" dirty="0">
              <a:solidFill>
                <a:srgbClr val="002060"/>
              </a:solidFill>
              <a:latin typeface="Georgia"/>
            </a:endParaRPr>
          </a:p>
          <a:p>
            <a:pPr lvl="1"/>
            <a:r>
              <a:rPr lang="en-US" sz="2000" dirty="0">
                <a:solidFill>
                  <a:srgbClr val="002060"/>
                </a:solidFill>
                <a:latin typeface="Georgia"/>
              </a:rPr>
              <a:t>prepared for research in safe environment </a:t>
            </a:r>
            <a:endParaRPr lang="hu-HU" sz="2000" dirty="0">
              <a:solidFill>
                <a:srgbClr val="002060"/>
              </a:solidFill>
              <a:latin typeface="Georgia"/>
            </a:endParaRPr>
          </a:p>
          <a:p>
            <a:pPr lvl="1"/>
            <a:r>
              <a:rPr lang="en-US" sz="2000" dirty="0">
                <a:solidFill>
                  <a:srgbClr val="002060"/>
                </a:solidFill>
                <a:latin typeface="Georgia"/>
              </a:rPr>
              <a:t>with a </a:t>
            </a:r>
            <a:r>
              <a:rPr lang="en-US" sz="2000" dirty="0" smtClean="0">
                <a:solidFill>
                  <a:srgbClr val="002060"/>
                </a:solidFill>
                <a:latin typeface="Georgia"/>
              </a:rPr>
              <a:t>CCTV</a:t>
            </a:r>
            <a:r>
              <a:rPr lang="hu-HU" sz="2000" dirty="0" smtClean="0">
                <a:solidFill>
                  <a:srgbClr val="002060"/>
                </a:solidFill>
                <a:latin typeface="Georgia"/>
              </a:rPr>
              <a:t> (</a:t>
            </a:r>
            <a:r>
              <a:rPr lang="en-US" sz="2000" dirty="0" smtClean="0">
                <a:solidFill>
                  <a:srgbClr val="002060"/>
                </a:solidFill>
                <a:latin typeface="Georgia"/>
              </a:rPr>
              <a:t>closed-circuit television</a:t>
            </a:r>
            <a:r>
              <a:rPr lang="hu-HU" sz="2000" dirty="0" smtClean="0">
                <a:solidFill>
                  <a:srgbClr val="002060"/>
                </a:solidFill>
                <a:latin typeface="Georgia"/>
              </a:rPr>
              <a:t>)</a:t>
            </a:r>
            <a:r>
              <a:rPr lang="en-US" sz="2000" dirty="0" smtClean="0">
                <a:solidFill>
                  <a:srgbClr val="002060"/>
                </a:solidFill>
                <a:latin typeface="Georgia"/>
              </a:rPr>
              <a:t> </a:t>
            </a:r>
            <a:r>
              <a:rPr lang="en-US" sz="2000" dirty="0">
                <a:solidFill>
                  <a:srgbClr val="002060"/>
                </a:solidFill>
                <a:latin typeface="Georgia"/>
              </a:rPr>
              <a:t>surveillance system in place.</a:t>
            </a:r>
            <a:endParaRPr lang="hu-HU" sz="2000" dirty="0">
              <a:solidFill>
                <a:srgbClr val="002060"/>
              </a:solidFill>
              <a:latin typeface="Georgia"/>
            </a:endParaRPr>
          </a:p>
          <a:p>
            <a:pPr lvl="0">
              <a:buNone/>
            </a:pPr>
            <a:r>
              <a:rPr lang="en-US" sz="2000" dirty="0">
                <a:solidFill>
                  <a:srgbClr val="002060"/>
                </a:solidFill>
                <a:latin typeface="Georgia"/>
              </a:rPr>
              <a:t>Safe Centre access is available only for approved research projects that meet </a:t>
            </a:r>
            <a:r>
              <a:rPr lang="en-GB" sz="2000" dirty="0">
                <a:solidFill>
                  <a:srgbClr val="002060"/>
                </a:solidFill>
                <a:latin typeface="Georgia"/>
              </a:rPr>
              <a:t>all researcher accreditation </a:t>
            </a:r>
            <a:r>
              <a:rPr lang="en-US" sz="2000" dirty="0">
                <a:solidFill>
                  <a:srgbClr val="002060"/>
                </a:solidFill>
                <a:latin typeface="Georgia"/>
              </a:rPr>
              <a:t>criteria.</a:t>
            </a:r>
            <a:endParaRPr lang="hu-HU" sz="2000" dirty="0">
              <a:solidFill>
                <a:srgbClr val="002060"/>
              </a:solidFill>
              <a:latin typeface="Georgia"/>
            </a:endParaRPr>
          </a:p>
          <a:p>
            <a:pPr lvl="0"/>
            <a:r>
              <a:rPr lang="en-GB" sz="2400" b="1" dirty="0">
                <a:solidFill>
                  <a:srgbClr val="002060"/>
                </a:solidFill>
                <a:latin typeface="Georgia"/>
              </a:rPr>
              <a:t>Process of accreditation</a:t>
            </a:r>
            <a:r>
              <a:rPr lang="en-GB" sz="2400" dirty="0">
                <a:solidFill>
                  <a:srgbClr val="002060"/>
                </a:solidFill>
                <a:latin typeface="Georgia"/>
              </a:rPr>
              <a:t>:</a:t>
            </a:r>
          </a:p>
          <a:p>
            <a:pPr lvl="1"/>
            <a:r>
              <a:rPr lang="en-GB" sz="2000" dirty="0" smtClean="0">
                <a:solidFill>
                  <a:srgbClr val="002060"/>
                </a:solidFill>
                <a:latin typeface="Georgia"/>
              </a:rPr>
              <a:t>Initiation</a:t>
            </a:r>
            <a:r>
              <a:rPr lang="en-US" sz="2000" dirty="0" smtClean="0">
                <a:solidFill>
                  <a:srgbClr val="002060"/>
                </a:solidFill>
                <a:latin typeface="Georgia"/>
              </a:rPr>
              <a:t> of</a:t>
            </a:r>
            <a:r>
              <a:rPr lang="en-GB" sz="2000" dirty="0" smtClean="0">
                <a:solidFill>
                  <a:srgbClr val="002060"/>
                </a:solidFill>
                <a:latin typeface="Georgia"/>
              </a:rPr>
              <a:t> Safe Centre access</a:t>
            </a:r>
            <a:r>
              <a:rPr lang="hu-HU" sz="2000" dirty="0" smtClean="0">
                <a:solidFill>
                  <a:srgbClr val="002060"/>
                </a:solidFill>
                <a:latin typeface="Georgia"/>
              </a:rPr>
              <a:t> </a:t>
            </a:r>
            <a:endParaRPr lang="en-GB" sz="2000" dirty="0" smtClean="0">
              <a:solidFill>
                <a:srgbClr val="002060"/>
              </a:solidFill>
              <a:latin typeface="Georgia"/>
            </a:endParaRPr>
          </a:p>
          <a:p>
            <a:pPr lvl="1"/>
            <a:r>
              <a:rPr lang="en-GB" sz="2000" dirty="0" smtClean="0">
                <a:solidFill>
                  <a:srgbClr val="002060"/>
                </a:solidFill>
                <a:latin typeface="Georgia"/>
              </a:rPr>
              <a:t>Evaluation </a:t>
            </a:r>
            <a:r>
              <a:rPr lang="en-GB" sz="2000" dirty="0">
                <a:solidFill>
                  <a:srgbClr val="002060"/>
                </a:solidFill>
                <a:latin typeface="Georgia"/>
              </a:rPr>
              <a:t>of Safe Centre access requests</a:t>
            </a:r>
          </a:p>
          <a:p>
            <a:pPr lvl="1"/>
            <a:r>
              <a:rPr lang="en-GB" sz="2000" dirty="0">
                <a:solidFill>
                  <a:srgbClr val="002060"/>
                </a:solidFill>
                <a:latin typeface="Georgia"/>
              </a:rPr>
              <a:t>Signing contract and confidentiality commitment</a:t>
            </a:r>
          </a:p>
          <a:p>
            <a:pPr lvl="1"/>
            <a:r>
              <a:rPr lang="en-GB" sz="2000" dirty="0">
                <a:solidFill>
                  <a:srgbClr val="002060"/>
                </a:solidFill>
                <a:latin typeface="Georgia"/>
              </a:rPr>
              <a:t>Providing Safe Centre access</a:t>
            </a:r>
          </a:p>
          <a:p>
            <a:endParaRPr lang="en-US" dirty="0"/>
          </a:p>
        </p:txBody>
      </p:sp>
      <p:sp>
        <p:nvSpPr>
          <p:cNvPr id="4" name="Dia számának helye 3"/>
          <p:cNvSpPr>
            <a:spLocks noGrp="1"/>
          </p:cNvSpPr>
          <p:nvPr>
            <p:ph type="sldNum" sz="quarter" idx="12"/>
          </p:nvPr>
        </p:nvSpPr>
        <p:spPr/>
        <p:txBody>
          <a:bodyPr/>
          <a:lstStyle/>
          <a:p>
            <a:fld id="{80DEC6E1-F1C1-444D-8DA3-0621314F7DF1}" type="slidenum">
              <a:rPr lang="hu-HU" smtClean="0"/>
              <a:pPr/>
              <a:t>12</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US" sz="3600" b="1" dirty="0" smtClean="0">
                <a:solidFill>
                  <a:srgbClr val="002060"/>
                </a:solidFill>
                <a:latin typeface="Georgia" panose="02040502050405020303" pitchFamily="18" charset="0"/>
              </a:rPr>
              <a:t>General rules</a:t>
            </a:r>
            <a:r>
              <a:rPr lang="hu-HU" sz="3600" b="1" dirty="0" smtClean="0">
                <a:solidFill>
                  <a:srgbClr val="002060"/>
                </a:solidFill>
                <a:latin typeface="Georgia" panose="02040502050405020303" pitchFamily="18" charset="0"/>
              </a:rPr>
              <a:t> of SC </a:t>
            </a:r>
            <a:r>
              <a:rPr lang="en-US" sz="3600" b="1" dirty="0" smtClean="0">
                <a:solidFill>
                  <a:srgbClr val="002060"/>
                </a:solidFill>
                <a:latin typeface="Georgia" panose="02040502050405020303" pitchFamily="18" charset="0"/>
              </a:rPr>
              <a:t>access</a:t>
            </a:r>
            <a:endParaRPr lang="en-US" sz="3600" b="1" dirty="0">
              <a:solidFill>
                <a:srgbClr val="002060"/>
              </a:solidFill>
              <a:latin typeface="Georgia" panose="02040502050405020303" pitchFamily="18" charset="0"/>
            </a:endParaRPr>
          </a:p>
        </p:txBody>
      </p:sp>
    </p:spTree>
    <p:extLst>
      <p:ext uri="{BB962C8B-B14F-4D97-AF65-F5344CB8AC3E}">
        <p14:creationId xmlns:p14="http://schemas.microsoft.com/office/powerpoint/2010/main" val="17792639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271603" y="986828"/>
            <a:ext cx="11633703" cy="5190135"/>
          </a:xfrm>
        </p:spPr>
        <p:txBody>
          <a:bodyPr>
            <a:normAutofit fontScale="77500" lnSpcReduction="20000"/>
          </a:bodyPr>
          <a:lstStyle/>
          <a:p>
            <a:pPr>
              <a:lnSpc>
                <a:spcPct val="120000"/>
              </a:lnSpc>
            </a:pPr>
            <a:r>
              <a:rPr lang="en-US" b="1" dirty="0">
                <a:solidFill>
                  <a:srgbClr val="002060"/>
                </a:solidFill>
                <a:latin typeface="Georgia" panose="02040502050405020303" pitchFamily="18" charset="0"/>
              </a:rPr>
              <a:t>Standard datasets prepared for research</a:t>
            </a:r>
            <a:br>
              <a:rPr lang="en-US" b="1" dirty="0">
                <a:solidFill>
                  <a:srgbClr val="002060"/>
                </a:solidFill>
                <a:latin typeface="Georgia" panose="02040502050405020303" pitchFamily="18" charset="0"/>
              </a:rPr>
            </a:br>
            <a:r>
              <a:rPr lang="en-US" sz="2600" dirty="0">
                <a:solidFill>
                  <a:srgbClr val="002060"/>
                </a:solidFill>
                <a:latin typeface="Georgia" panose="02040502050405020303" pitchFamily="18" charset="0"/>
              </a:rPr>
              <a:t>The list of such datasets is available and kept up-to-date on the HCSO </a:t>
            </a:r>
            <a:r>
              <a:rPr lang="en-US" sz="2600" dirty="0" smtClean="0">
                <a:solidFill>
                  <a:srgbClr val="002060"/>
                </a:solidFill>
                <a:latin typeface="Georgia" panose="02040502050405020303" pitchFamily="18" charset="0"/>
              </a:rPr>
              <a:t>website.</a:t>
            </a:r>
            <a:endParaRPr lang="hu-HU" sz="2600" dirty="0" smtClean="0">
              <a:solidFill>
                <a:srgbClr val="002060"/>
              </a:solidFill>
              <a:latin typeface="Georgia" panose="02040502050405020303" pitchFamily="18" charset="0"/>
            </a:endParaRPr>
          </a:p>
          <a:p>
            <a:pPr>
              <a:lnSpc>
                <a:spcPct val="120000"/>
              </a:lnSpc>
            </a:pPr>
            <a:r>
              <a:rPr lang="en-US" b="1" dirty="0" smtClean="0">
                <a:solidFill>
                  <a:srgbClr val="002060"/>
                </a:solidFill>
                <a:latin typeface="Georgia" panose="02040502050405020303" pitchFamily="18" charset="0"/>
              </a:rPr>
              <a:t>Datasets </a:t>
            </a:r>
            <a:r>
              <a:rPr lang="en-US" b="1" dirty="0">
                <a:solidFill>
                  <a:srgbClr val="002060"/>
                </a:solidFill>
                <a:latin typeface="Georgia" panose="02040502050405020303" pitchFamily="18" charset="0"/>
              </a:rPr>
              <a:t>prepared based on specific data requests</a:t>
            </a:r>
            <a:br>
              <a:rPr lang="en-US" b="1" dirty="0">
                <a:solidFill>
                  <a:srgbClr val="002060"/>
                </a:solidFill>
                <a:latin typeface="Georgia" panose="02040502050405020303" pitchFamily="18" charset="0"/>
              </a:rPr>
            </a:br>
            <a:r>
              <a:rPr lang="en-US" dirty="0">
                <a:solidFill>
                  <a:srgbClr val="002060"/>
                </a:solidFill>
                <a:latin typeface="Georgia" panose="02040502050405020303" pitchFamily="18" charset="0"/>
              </a:rPr>
              <a:t>If no suitable dataset is available on the list of standard datasets prepared for research for the given research purpose, preparation of additional datasets </a:t>
            </a:r>
            <a:r>
              <a:rPr lang="en-US" dirty="0" smtClean="0">
                <a:solidFill>
                  <a:srgbClr val="002060"/>
                </a:solidFill>
                <a:latin typeface="Georgia" panose="02040502050405020303" pitchFamily="18" charset="0"/>
              </a:rPr>
              <a:t>can </a:t>
            </a:r>
            <a:r>
              <a:rPr lang="en-US" dirty="0">
                <a:solidFill>
                  <a:srgbClr val="002060"/>
                </a:solidFill>
                <a:latin typeface="Georgia" panose="02040502050405020303" pitchFamily="18" charset="0"/>
              </a:rPr>
              <a:t>be requested </a:t>
            </a:r>
            <a:r>
              <a:rPr lang="en-US" b="1" i="1" dirty="0">
                <a:solidFill>
                  <a:srgbClr val="002060"/>
                </a:solidFill>
                <a:latin typeface="Georgia" panose="02040502050405020303" pitchFamily="18" charset="0"/>
              </a:rPr>
              <a:t>for a fee</a:t>
            </a:r>
            <a:r>
              <a:rPr lang="en-US" dirty="0">
                <a:solidFill>
                  <a:srgbClr val="002060"/>
                </a:solidFill>
                <a:latin typeface="Georgia" panose="02040502050405020303" pitchFamily="18" charset="0"/>
              </a:rPr>
              <a:t>. </a:t>
            </a:r>
          </a:p>
          <a:p>
            <a:pPr>
              <a:lnSpc>
                <a:spcPct val="120000"/>
              </a:lnSpc>
            </a:pPr>
            <a:r>
              <a:rPr lang="en-US" b="1" dirty="0">
                <a:solidFill>
                  <a:srgbClr val="002060"/>
                </a:solidFill>
                <a:latin typeface="Georgia" panose="02040502050405020303" pitchFamily="18" charset="0"/>
              </a:rPr>
              <a:t>Linked datasets</a:t>
            </a:r>
            <a:br>
              <a:rPr lang="en-US" b="1" dirty="0">
                <a:solidFill>
                  <a:srgbClr val="002060"/>
                </a:solidFill>
                <a:latin typeface="Georgia" panose="02040502050405020303" pitchFamily="18" charset="0"/>
              </a:rPr>
            </a:br>
            <a:r>
              <a:rPr lang="en-US" dirty="0">
                <a:solidFill>
                  <a:srgbClr val="002060"/>
                </a:solidFill>
                <a:latin typeface="Georgia" panose="02040502050405020303" pitchFamily="18" charset="0"/>
              </a:rPr>
              <a:t>During the preparation of the requested datasets, linkage of different datasets or preparation of such datasets for linkage is possible. In the latter case the HCSO assigns such technical IDs to the microdata sets that allow no direct identification but the linkage of the different datasets.</a:t>
            </a:r>
          </a:p>
          <a:p>
            <a:pPr>
              <a:lnSpc>
                <a:spcPct val="120000"/>
              </a:lnSpc>
            </a:pPr>
            <a:r>
              <a:rPr lang="en-US" b="1" dirty="0">
                <a:solidFill>
                  <a:srgbClr val="002060"/>
                </a:solidFill>
                <a:latin typeface="Georgia" panose="02040502050405020303" pitchFamily="18" charset="0"/>
              </a:rPr>
              <a:t>External datasets</a:t>
            </a:r>
            <a:br>
              <a:rPr lang="en-US" b="1" dirty="0">
                <a:solidFill>
                  <a:srgbClr val="002060"/>
                </a:solidFill>
                <a:latin typeface="Georgia" panose="02040502050405020303" pitchFamily="18" charset="0"/>
              </a:rPr>
            </a:br>
            <a:r>
              <a:rPr lang="en-US" dirty="0">
                <a:solidFill>
                  <a:srgbClr val="002060"/>
                </a:solidFill>
                <a:latin typeface="Georgia" panose="02040502050405020303" pitchFamily="18" charset="0"/>
              </a:rPr>
              <a:t>External datasets can also be used for producing research outputs, in addition to the datasets prepared by the HCSO for the </a:t>
            </a:r>
            <a:r>
              <a:rPr lang="en-US" dirty="0" smtClean="0">
                <a:solidFill>
                  <a:srgbClr val="002060"/>
                </a:solidFill>
                <a:latin typeface="Georgia" panose="02040502050405020303" pitchFamily="18" charset="0"/>
              </a:rPr>
              <a:t>relevant </a:t>
            </a:r>
            <a:r>
              <a:rPr lang="en-US" dirty="0">
                <a:solidFill>
                  <a:srgbClr val="002060"/>
                </a:solidFill>
                <a:latin typeface="Georgia" panose="02040502050405020303" pitchFamily="18" charset="0"/>
              </a:rPr>
              <a:t>research project. These external datasets must be listed on the data request form for Safe Centre access. </a:t>
            </a:r>
          </a:p>
          <a:p>
            <a:endParaRPr lang="en-US" dirty="0">
              <a:solidFill>
                <a:srgbClr val="002060"/>
              </a:solidFill>
              <a:latin typeface="Georgia" panose="02040502050405020303"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pPr/>
              <a:t>13</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US" sz="3600" b="1" dirty="0" smtClean="0">
                <a:solidFill>
                  <a:srgbClr val="002060"/>
                </a:solidFill>
                <a:latin typeface="Georgia" panose="02040502050405020303" pitchFamily="18" charset="0"/>
              </a:rPr>
              <a:t>Datasets in the Safe Centre</a:t>
            </a:r>
            <a:endParaRPr lang="en-US" sz="3600" b="1" dirty="0">
              <a:solidFill>
                <a:srgbClr val="002060"/>
              </a:solidFill>
              <a:latin typeface="Georgia" panose="02040502050405020303" pitchFamily="18" charset="0"/>
            </a:endParaRPr>
          </a:p>
        </p:txBody>
      </p:sp>
    </p:spTree>
    <p:extLst>
      <p:ext uri="{BB962C8B-B14F-4D97-AF65-F5344CB8AC3E}">
        <p14:creationId xmlns:p14="http://schemas.microsoft.com/office/powerpoint/2010/main" val="28381917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271603" y="986828"/>
            <a:ext cx="11633703" cy="5190135"/>
          </a:xfrm>
        </p:spPr>
        <p:txBody>
          <a:bodyPr/>
          <a:lstStyle/>
          <a:p>
            <a:pPr lvl="0"/>
            <a:r>
              <a:rPr lang="hu-HU" sz="2400" b="1" dirty="0" smtClean="0">
                <a:solidFill>
                  <a:srgbClr val="002060"/>
                </a:solidFill>
                <a:latin typeface="Georgia"/>
              </a:rPr>
              <a:t>The </a:t>
            </a:r>
            <a:r>
              <a:rPr lang="en-US" sz="2400" b="1" dirty="0" smtClean="0">
                <a:solidFill>
                  <a:srgbClr val="002060"/>
                </a:solidFill>
                <a:latin typeface="Georgia"/>
              </a:rPr>
              <a:t>list</a:t>
            </a:r>
            <a:r>
              <a:rPr lang="hu-HU" sz="2400" b="1" dirty="0" smtClean="0">
                <a:solidFill>
                  <a:srgbClr val="002060"/>
                </a:solidFill>
                <a:latin typeface="Georgia"/>
              </a:rPr>
              <a:t> of </a:t>
            </a:r>
            <a:r>
              <a:rPr lang="en-US" sz="2400" b="1" dirty="0" smtClean="0">
                <a:solidFill>
                  <a:srgbClr val="002060"/>
                </a:solidFill>
                <a:latin typeface="Georgia"/>
              </a:rPr>
              <a:t>standard</a:t>
            </a:r>
            <a:r>
              <a:rPr lang="hu-HU" sz="2400" b="1" dirty="0" smtClean="0">
                <a:solidFill>
                  <a:srgbClr val="002060"/>
                </a:solidFill>
                <a:latin typeface="Georgia"/>
              </a:rPr>
              <a:t> </a:t>
            </a:r>
            <a:r>
              <a:rPr lang="en-GB" sz="2400" b="1" dirty="0" smtClean="0">
                <a:solidFill>
                  <a:srgbClr val="002060"/>
                </a:solidFill>
                <a:latin typeface="Georgia"/>
              </a:rPr>
              <a:t>datasets </a:t>
            </a:r>
            <a:r>
              <a:rPr lang="en-GB" sz="2400" b="1" i="1" dirty="0">
                <a:solidFill>
                  <a:srgbClr val="002060"/>
                </a:solidFill>
                <a:latin typeface="Georgia"/>
              </a:rPr>
              <a:t>free of charge</a:t>
            </a:r>
            <a:r>
              <a:rPr lang="en-GB" sz="2400" b="1" dirty="0">
                <a:solidFill>
                  <a:srgbClr val="002060"/>
                </a:solidFill>
                <a:latin typeface="Georgia"/>
              </a:rPr>
              <a:t>, prepared for research:</a:t>
            </a:r>
          </a:p>
          <a:p>
            <a:pPr lvl="1"/>
            <a:endParaRPr lang="hu-HU" sz="1000" b="1" dirty="0">
              <a:solidFill>
                <a:srgbClr val="002060"/>
              </a:solidFill>
              <a:latin typeface="Georgia"/>
            </a:endParaRPr>
          </a:p>
          <a:p>
            <a:pPr lvl="1"/>
            <a:r>
              <a:rPr lang="en-GB" sz="2000" b="1" dirty="0">
                <a:solidFill>
                  <a:srgbClr val="002060"/>
                </a:solidFill>
                <a:latin typeface="Georgia"/>
              </a:rPr>
              <a:t>Population and Housing Census microdata sets</a:t>
            </a:r>
            <a:r>
              <a:rPr lang="en-GB" sz="2000" dirty="0">
                <a:solidFill>
                  <a:srgbClr val="002060"/>
                </a:solidFill>
                <a:latin typeface="Georgia"/>
              </a:rPr>
              <a:t> </a:t>
            </a:r>
          </a:p>
          <a:p>
            <a:pPr lvl="2"/>
            <a:r>
              <a:rPr lang="en-GB" dirty="0">
                <a:solidFill>
                  <a:srgbClr val="002060"/>
                </a:solidFill>
                <a:latin typeface="Georgia"/>
              </a:rPr>
              <a:t>10% sample of the Population and Housing Census 2001</a:t>
            </a:r>
          </a:p>
          <a:p>
            <a:pPr lvl="2"/>
            <a:r>
              <a:rPr lang="en-GB" dirty="0" smtClean="0">
                <a:solidFill>
                  <a:srgbClr val="002060"/>
                </a:solidFill>
                <a:latin typeface="Georgia"/>
              </a:rPr>
              <a:t>Micro</a:t>
            </a:r>
            <a:r>
              <a:rPr lang="hu-HU" dirty="0" smtClean="0">
                <a:solidFill>
                  <a:srgbClr val="002060"/>
                </a:solidFill>
                <a:latin typeface="Georgia"/>
              </a:rPr>
              <a:t> </a:t>
            </a:r>
            <a:r>
              <a:rPr lang="en-GB" dirty="0" smtClean="0">
                <a:solidFill>
                  <a:srgbClr val="002060"/>
                </a:solidFill>
                <a:latin typeface="Georgia"/>
              </a:rPr>
              <a:t>census </a:t>
            </a:r>
            <a:r>
              <a:rPr lang="en-GB" dirty="0">
                <a:solidFill>
                  <a:srgbClr val="002060"/>
                </a:solidFill>
                <a:latin typeface="Georgia"/>
              </a:rPr>
              <a:t>of 2005</a:t>
            </a:r>
          </a:p>
          <a:p>
            <a:pPr lvl="2"/>
            <a:r>
              <a:rPr lang="en-GB" dirty="0">
                <a:solidFill>
                  <a:srgbClr val="002060"/>
                </a:solidFill>
                <a:latin typeface="Georgia"/>
              </a:rPr>
              <a:t>10% sample of the Population and Housing Census 2011</a:t>
            </a:r>
            <a:r>
              <a:rPr lang="en-GB" sz="1900" dirty="0">
                <a:solidFill>
                  <a:srgbClr val="002060"/>
                </a:solidFill>
                <a:latin typeface="Georgia"/>
              </a:rPr>
              <a:t/>
            </a:r>
            <a:br>
              <a:rPr lang="en-GB" sz="1900" dirty="0">
                <a:solidFill>
                  <a:srgbClr val="002060"/>
                </a:solidFill>
                <a:latin typeface="Georgia"/>
              </a:rPr>
            </a:br>
            <a:endParaRPr lang="en-GB" sz="1900" dirty="0">
              <a:solidFill>
                <a:srgbClr val="002060"/>
              </a:solidFill>
              <a:latin typeface="Georgia"/>
            </a:endParaRPr>
          </a:p>
          <a:p>
            <a:pPr lvl="1"/>
            <a:r>
              <a:rPr lang="en-GB" sz="1900" b="1" dirty="0">
                <a:solidFill>
                  <a:srgbClr val="002060"/>
                </a:solidFill>
                <a:latin typeface="Georgia"/>
              </a:rPr>
              <a:t>Labour Force Survey (LFS) microdata sets, Quarterly datasets</a:t>
            </a:r>
            <a:br>
              <a:rPr lang="en-GB" sz="1900" b="1" dirty="0">
                <a:solidFill>
                  <a:srgbClr val="002060"/>
                </a:solidFill>
                <a:latin typeface="Georgia"/>
              </a:rPr>
            </a:br>
            <a:r>
              <a:rPr lang="en-GB" sz="1900" dirty="0">
                <a:solidFill>
                  <a:srgbClr val="002060"/>
                </a:solidFill>
                <a:latin typeface="Georgia"/>
              </a:rPr>
              <a:t>2003 – 2016 + </a:t>
            </a:r>
            <a:r>
              <a:rPr lang="en-GB" sz="1900" dirty="0" smtClean="0">
                <a:solidFill>
                  <a:srgbClr val="002060"/>
                </a:solidFill>
                <a:latin typeface="Georgia"/>
              </a:rPr>
              <a:t>Q</a:t>
            </a:r>
            <a:r>
              <a:rPr lang="hu-HU" sz="1900" dirty="0" smtClean="0">
                <a:solidFill>
                  <a:srgbClr val="002060"/>
                </a:solidFill>
                <a:latin typeface="Georgia"/>
              </a:rPr>
              <a:t>2</a:t>
            </a:r>
            <a:r>
              <a:rPr lang="en-GB" sz="1900" dirty="0" smtClean="0">
                <a:solidFill>
                  <a:srgbClr val="002060"/>
                </a:solidFill>
                <a:latin typeface="Georgia"/>
              </a:rPr>
              <a:t> </a:t>
            </a:r>
            <a:r>
              <a:rPr lang="en-GB" sz="1900" dirty="0">
                <a:solidFill>
                  <a:srgbClr val="002060"/>
                </a:solidFill>
                <a:latin typeface="Georgia"/>
              </a:rPr>
              <a:t>2017</a:t>
            </a:r>
          </a:p>
          <a:p>
            <a:pPr lvl="1"/>
            <a:r>
              <a:rPr lang="en-GB" sz="1900" b="1" dirty="0">
                <a:solidFill>
                  <a:srgbClr val="002060"/>
                </a:solidFill>
                <a:latin typeface="Georgia"/>
              </a:rPr>
              <a:t>Household Budget Survey (HBS) and </a:t>
            </a:r>
            <a:r>
              <a:rPr lang="en-GB" sz="1900" b="1" dirty="0" smtClean="0">
                <a:solidFill>
                  <a:srgbClr val="002060"/>
                </a:solidFill>
                <a:latin typeface="Georgia"/>
              </a:rPr>
              <a:t>EU-SILC </a:t>
            </a:r>
            <a:r>
              <a:rPr lang="en-GB" sz="1900" b="1" dirty="0">
                <a:solidFill>
                  <a:srgbClr val="002060"/>
                </a:solidFill>
                <a:latin typeface="Georgia"/>
              </a:rPr>
              <a:t>microdata sets</a:t>
            </a:r>
            <a:br>
              <a:rPr lang="en-GB" sz="1900" b="1" dirty="0">
                <a:solidFill>
                  <a:srgbClr val="002060"/>
                </a:solidFill>
                <a:latin typeface="Georgia"/>
              </a:rPr>
            </a:br>
            <a:r>
              <a:rPr lang="en-GB" sz="1900" dirty="0">
                <a:solidFill>
                  <a:srgbClr val="002060"/>
                </a:solidFill>
                <a:latin typeface="Georgia"/>
              </a:rPr>
              <a:t>2005 – 2016 + Well Being microdata dataset 2013, Material deprivation</a:t>
            </a:r>
          </a:p>
          <a:p>
            <a:pPr lvl="1"/>
            <a:r>
              <a:rPr lang="en-GB" sz="1900" b="1" dirty="0">
                <a:solidFill>
                  <a:srgbClr val="002060"/>
                </a:solidFill>
                <a:latin typeface="Georgia"/>
              </a:rPr>
              <a:t>Farm Structure Survey - EUROFARM microdata sets</a:t>
            </a:r>
            <a:r>
              <a:rPr lang="en-GB" sz="1900" dirty="0">
                <a:solidFill>
                  <a:srgbClr val="002060"/>
                </a:solidFill>
                <a:latin typeface="Georgia"/>
              </a:rPr>
              <a:t/>
            </a:r>
            <a:br>
              <a:rPr lang="en-GB" sz="1900" dirty="0">
                <a:solidFill>
                  <a:srgbClr val="002060"/>
                </a:solidFill>
                <a:latin typeface="Georgia"/>
              </a:rPr>
            </a:br>
            <a:r>
              <a:rPr lang="en-GB" sz="1900" dirty="0">
                <a:solidFill>
                  <a:srgbClr val="002060"/>
                </a:solidFill>
                <a:latin typeface="Georgia"/>
              </a:rPr>
              <a:t>2000, 2003, 2005, 2007, 2010</a:t>
            </a:r>
          </a:p>
          <a:p>
            <a:pPr lvl="1"/>
            <a:r>
              <a:rPr lang="en-GB" sz="1900" b="1" dirty="0">
                <a:solidFill>
                  <a:srgbClr val="002060"/>
                </a:solidFill>
                <a:latin typeface="Georgia"/>
              </a:rPr>
              <a:t>European Health Interview Survey (EHIS) microdata sets</a:t>
            </a:r>
            <a:br>
              <a:rPr lang="en-GB" sz="1900" b="1" dirty="0">
                <a:solidFill>
                  <a:srgbClr val="002060"/>
                </a:solidFill>
                <a:latin typeface="Georgia"/>
              </a:rPr>
            </a:br>
            <a:r>
              <a:rPr lang="en-GB" sz="1900" dirty="0">
                <a:solidFill>
                  <a:srgbClr val="002060"/>
                </a:solidFill>
                <a:latin typeface="Georgia"/>
              </a:rPr>
              <a:t>2009, 2014</a:t>
            </a:r>
          </a:p>
          <a:p>
            <a:pPr lvl="1"/>
            <a:r>
              <a:rPr lang="en-GB" sz="1900" b="1" dirty="0">
                <a:solidFill>
                  <a:srgbClr val="002060"/>
                </a:solidFill>
                <a:latin typeface="Georgia"/>
              </a:rPr>
              <a:t>Time Use Survey microdata sets</a:t>
            </a:r>
            <a:r>
              <a:rPr lang="hu-HU" sz="1900" b="1" dirty="0">
                <a:solidFill>
                  <a:srgbClr val="002060"/>
                </a:solidFill>
                <a:latin typeface="Georgia"/>
              </a:rPr>
              <a:t> </a:t>
            </a:r>
            <a:r>
              <a:rPr lang="en-GB" sz="1900" dirty="0">
                <a:solidFill>
                  <a:srgbClr val="002060"/>
                </a:solidFill>
                <a:latin typeface="Georgia"/>
              </a:rPr>
              <a:t>2010</a:t>
            </a:r>
            <a:endParaRPr lang="hu-HU" sz="1900" dirty="0">
              <a:solidFill>
                <a:srgbClr val="002060"/>
              </a:solidFill>
              <a:latin typeface="Georgia"/>
            </a:endParaRPr>
          </a:p>
        </p:txBody>
      </p:sp>
      <p:sp>
        <p:nvSpPr>
          <p:cNvPr id="4" name="Dia számának helye 3"/>
          <p:cNvSpPr>
            <a:spLocks noGrp="1"/>
          </p:cNvSpPr>
          <p:nvPr>
            <p:ph type="sldNum" sz="quarter" idx="12"/>
          </p:nvPr>
        </p:nvSpPr>
        <p:spPr/>
        <p:txBody>
          <a:bodyPr/>
          <a:lstStyle/>
          <a:p>
            <a:fld id="{80DEC6E1-F1C1-444D-8DA3-0621314F7DF1}" type="slidenum">
              <a:rPr lang="hu-HU" smtClean="0"/>
              <a:pPr/>
              <a:t>14</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hu-HU" sz="3600" b="1" dirty="0" smtClean="0">
                <a:solidFill>
                  <a:srgbClr val="002060"/>
                </a:solidFill>
                <a:latin typeface="Georgia" panose="02040502050405020303" pitchFamily="18" charset="0"/>
              </a:rPr>
              <a:t>Standard </a:t>
            </a:r>
            <a:r>
              <a:rPr lang="en-GB" sz="3600" b="1" dirty="0">
                <a:solidFill>
                  <a:srgbClr val="002060"/>
                </a:solidFill>
                <a:latin typeface="Georgia" panose="02040502050405020303" pitchFamily="18" charset="0"/>
              </a:rPr>
              <a:t>datasets in the Safe Centre</a:t>
            </a:r>
            <a:endParaRPr lang="en-US" sz="3600" b="1" i="1" dirty="0">
              <a:solidFill>
                <a:srgbClr val="002060"/>
              </a:solidFill>
              <a:latin typeface="Georgia" panose="02040502050405020303" pitchFamily="18" charset="0"/>
            </a:endParaRPr>
          </a:p>
        </p:txBody>
      </p:sp>
    </p:spTree>
    <p:extLst>
      <p:ext uri="{BB962C8B-B14F-4D97-AF65-F5344CB8AC3E}">
        <p14:creationId xmlns:p14="http://schemas.microsoft.com/office/powerpoint/2010/main" val="28660626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271603" y="986828"/>
            <a:ext cx="11633703" cy="5190135"/>
          </a:xfrm>
        </p:spPr>
        <p:txBody>
          <a:bodyPr>
            <a:normAutofit/>
          </a:bodyPr>
          <a:lstStyle/>
          <a:p>
            <a:pPr lvl="0"/>
            <a:r>
              <a:rPr lang="en-US" sz="2400" dirty="0" smtClean="0">
                <a:solidFill>
                  <a:srgbClr val="002060"/>
                </a:solidFill>
                <a:latin typeface="Georgia"/>
              </a:rPr>
              <a:t>Specific </a:t>
            </a:r>
            <a:r>
              <a:rPr lang="en-US" sz="2400" dirty="0">
                <a:solidFill>
                  <a:srgbClr val="002060"/>
                </a:solidFill>
                <a:latin typeface="Georgia"/>
              </a:rPr>
              <a:t>datasets can be requested </a:t>
            </a:r>
            <a:r>
              <a:rPr lang="en-US" sz="2400" b="1" dirty="0">
                <a:solidFill>
                  <a:srgbClr val="002060"/>
                </a:solidFill>
                <a:latin typeface="Georgia"/>
              </a:rPr>
              <a:t>for a fee</a:t>
            </a:r>
            <a:r>
              <a:rPr lang="en-US" sz="2400" dirty="0">
                <a:solidFill>
                  <a:srgbClr val="002060"/>
                </a:solidFill>
                <a:latin typeface="Georgia"/>
              </a:rPr>
              <a:t>. The HCSO provides access to such specific datasets after the process of granting access to the Safe Centre.</a:t>
            </a:r>
            <a:endParaRPr lang="hu-HU" sz="2400" dirty="0">
              <a:solidFill>
                <a:srgbClr val="002060"/>
              </a:solidFill>
              <a:latin typeface="Georgia"/>
            </a:endParaRPr>
          </a:p>
          <a:p>
            <a:pPr lvl="1"/>
            <a:r>
              <a:rPr lang="en-GB" sz="2000" dirty="0">
                <a:solidFill>
                  <a:srgbClr val="002060"/>
                </a:solidFill>
                <a:latin typeface="Georgia"/>
              </a:rPr>
              <a:t>Datasets from HCSO’s regular data </a:t>
            </a:r>
            <a:r>
              <a:rPr lang="en-GB" sz="2000" dirty="0" smtClean="0">
                <a:solidFill>
                  <a:srgbClr val="002060"/>
                </a:solidFill>
                <a:latin typeface="Georgia"/>
              </a:rPr>
              <a:t>collections</a:t>
            </a:r>
            <a:endParaRPr lang="hu-HU" sz="2000" dirty="0" smtClean="0">
              <a:solidFill>
                <a:srgbClr val="002060"/>
              </a:solidFill>
              <a:latin typeface="Georgia"/>
            </a:endParaRPr>
          </a:p>
          <a:p>
            <a:pPr lvl="1"/>
            <a:r>
              <a:rPr lang="en-US" sz="2000" dirty="0" smtClean="0">
                <a:solidFill>
                  <a:srgbClr val="002060"/>
                </a:solidFill>
                <a:latin typeface="Georgia"/>
              </a:rPr>
              <a:t>Datasets from administrative sources</a:t>
            </a:r>
            <a:r>
              <a:rPr lang="hu-HU" sz="2000" dirty="0" smtClean="0">
                <a:solidFill>
                  <a:srgbClr val="002060"/>
                </a:solidFill>
                <a:latin typeface="Georgia"/>
              </a:rPr>
              <a:t> – </a:t>
            </a:r>
            <a:r>
              <a:rPr lang="en-US" sz="2000" dirty="0" smtClean="0">
                <a:solidFill>
                  <a:srgbClr val="002060"/>
                </a:solidFill>
                <a:latin typeface="Georgia"/>
              </a:rPr>
              <a:t>if the data owner assigns to use it</a:t>
            </a:r>
            <a:r>
              <a:rPr lang="hu-HU" sz="2000" dirty="0" smtClean="0">
                <a:solidFill>
                  <a:srgbClr val="002060"/>
                </a:solidFill>
                <a:latin typeface="Georgia"/>
              </a:rPr>
              <a:t> </a:t>
            </a:r>
            <a:r>
              <a:rPr lang="en-US" sz="2000" dirty="0" smtClean="0">
                <a:solidFill>
                  <a:srgbClr val="002060"/>
                </a:solidFill>
                <a:latin typeface="Georgia"/>
              </a:rPr>
              <a:t>for</a:t>
            </a:r>
            <a:r>
              <a:rPr lang="hu-HU" sz="2000" dirty="0" smtClean="0">
                <a:solidFill>
                  <a:srgbClr val="002060"/>
                </a:solidFill>
                <a:latin typeface="Georgia"/>
              </a:rPr>
              <a:t> </a:t>
            </a:r>
            <a:r>
              <a:rPr lang="en-US" sz="2000" dirty="0" smtClean="0">
                <a:solidFill>
                  <a:srgbClr val="002060"/>
                </a:solidFill>
                <a:latin typeface="Georgia"/>
              </a:rPr>
              <a:t>scientific purposes</a:t>
            </a:r>
          </a:p>
          <a:p>
            <a:pPr lvl="1"/>
            <a:r>
              <a:rPr lang="en-GB" sz="2000" dirty="0" smtClean="0">
                <a:solidFill>
                  <a:srgbClr val="002060"/>
                </a:solidFill>
                <a:latin typeface="Georgia"/>
              </a:rPr>
              <a:t>Other </a:t>
            </a:r>
            <a:r>
              <a:rPr lang="en-GB" sz="2000" dirty="0">
                <a:solidFill>
                  <a:srgbClr val="002060"/>
                </a:solidFill>
                <a:latin typeface="Georgia"/>
              </a:rPr>
              <a:t>surveys, like:</a:t>
            </a:r>
          </a:p>
          <a:p>
            <a:pPr lvl="2"/>
            <a:r>
              <a:rPr lang="en-GB" sz="1800" dirty="0">
                <a:solidFill>
                  <a:srgbClr val="002060"/>
                </a:solidFill>
                <a:latin typeface="Georgia"/>
              </a:rPr>
              <a:t>ECB’s Household Finance and Consumption Survey (HFCS) </a:t>
            </a:r>
            <a:r>
              <a:rPr lang="en-GB" sz="1800" dirty="0" smtClean="0">
                <a:solidFill>
                  <a:srgbClr val="002060"/>
                </a:solidFill>
                <a:latin typeface="Georgia"/>
              </a:rPr>
              <a:t>2014</a:t>
            </a:r>
            <a:r>
              <a:rPr lang="hu-HU" sz="1800" dirty="0" smtClean="0">
                <a:solidFill>
                  <a:srgbClr val="002060"/>
                </a:solidFill>
                <a:latin typeface="Georgia"/>
              </a:rPr>
              <a:t>, 2017</a:t>
            </a:r>
            <a:endParaRPr lang="en-GB" sz="1800" dirty="0">
              <a:solidFill>
                <a:srgbClr val="002060"/>
              </a:solidFill>
              <a:latin typeface="Georgia"/>
            </a:endParaRPr>
          </a:p>
          <a:p>
            <a:pPr lvl="2"/>
            <a:r>
              <a:rPr lang="en-GB" sz="1800" dirty="0" smtClean="0">
                <a:solidFill>
                  <a:srgbClr val="002060"/>
                </a:solidFill>
                <a:latin typeface="Georgia"/>
              </a:rPr>
              <a:t>Large</a:t>
            </a:r>
            <a:r>
              <a:rPr lang="hu-HU" sz="1800" dirty="0" smtClean="0">
                <a:solidFill>
                  <a:srgbClr val="002060"/>
                </a:solidFill>
                <a:latin typeface="Georgia"/>
              </a:rPr>
              <a:t>-</a:t>
            </a:r>
            <a:r>
              <a:rPr lang="en-GB" sz="1800" dirty="0" smtClean="0">
                <a:solidFill>
                  <a:srgbClr val="002060"/>
                </a:solidFill>
                <a:latin typeface="Georgia"/>
              </a:rPr>
              <a:t>sample </a:t>
            </a:r>
            <a:r>
              <a:rPr lang="en-GB" sz="1800" dirty="0">
                <a:solidFill>
                  <a:srgbClr val="002060"/>
                </a:solidFill>
                <a:latin typeface="Georgia"/>
              </a:rPr>
              <a:t>Hungarian dwelling survey 2015</a:t>
            </a:r>
            <a:endParaRPr lang="hu-HU" sz="1800" dirty="0">
              <a:solidFill>
                <a:srgbClr val="002060"/>
              </a:solidFill>
              <a:latin typeface="Georgia"/>
            </a:endParaRPr>
          </a:p>
          <a:p>
            <a:pPr lvl="2"/>
            <a:r>
              <a:rPr lang="en-GB" sz="1800" dirty="0">
                <a:solidFill>
                  <a:srgbClr val="002060"/>
                </a:solidFill>
                <a:latin typeface="Georgia"/>
              </a:rPr>
              <a:t>OECD’s Programme for Assessment of Adult Competencies (</a:t>
            </a:r>
            <a:r>
              <a:rPr lang="en-GB" sz="1800" dirty="0" smtClean="0">
                <a:solidFill>
                  <a:srgbClr val="002060"/>
                </a:solidFill>
                <a:latin typeface="Georgia"/>
              </a:rPr>
              <a:t>PIAAC</a:t>
            </a:r>
            <a:r>
              <a:rPr lang="hu-HU" sz="1800" dirty="0" smtClean="0">
                <a:solidFill>
                  <a:srgbClr val="002060"/>
                </a:solidFill>
                <a:latin typeface="Georgia"/>
              </a:rPr>
              <a:t>)</a:t>
            </a:r>
            <a:endParaRPr lang="en-US" sz="1800" dirty="0">
              <a:solidFill>
                <a:srgbClr val="002060"/>
              </a:solidFill>
              <a:latin typeface="Georgia"/>
            </a:endParaRPr>
          </a:p>
          <a:p>
            <a:pPr lvl="2"/>
            <a:r>
              <a:rPr lang="en-GB" sz="1800" dirty="0">
                <a:solidFill>
                  <a:srgbClr val="002060"/>
                </a:solidFill>
                <a:latin typeface="Georgia"/>
              </a:rPr>
              <a:t>Time Use Survey (TUS) – </a:t>
            </a:r>
            <a:r>
              <a:rPr lang="en-US" sz="1800" dirty="0">
                <a:solidFill>
                  <a:srgbClr val="002060"/>
                </a:solidFill>
                <a:latin typeface="Georgia"/>
              </a:rPr>
              <a:t>to be collected </a:t>
            </a:r>
            <a:r>
              <a:rPr lang="en-GB" sz="1800" dirty="0">
                <a:solidFill>
                  <a:srgbClr val="002060"/>
                </a:solidFill>
                <a:latin typeface="Georgia"/>
              </a:rPr>
              <a:t>at the end of this decade</a:t>
            </a:r>
          </a:p>
          <a:p>
            <a:pPr lvl="0"/>
            <a:r>
              <a:rPr lang="en-GB" sz="2400" dirty="0">
                <a:solidFill>
                  <a:srgbClr val="002060"/>
                </a:solidFill>
                <a:latin typeface="Georgia"/>
              </a:rPr>
              <a:t>Linked datasets - </a:t>
            </a:r>
            <a:r>
              <a:rPr lang="en-GB" sz="1800" dirty="0">
                <a:solidFill>
                  <a:srgbClr val="002060"/>
                </a:solidFill>
                <a:latin typeface="Georgia"/>
              </a:rPr>
              <a:t>HCSO assigns such technical IDs to the microdata sets that allow no direct identification but the linkage of the different datasets.</a:t>
            </a:r>
          </a:p>
          <a:p>
            <a:pPr lvl="0"/>
            <a:r>
              <a:rPr lang="en-GB" sz="2400" dirty="0">
                <a:solidFill>
                  <a:srgbClr val="002060"/>
                </a:solidFill>
                <a:latin typeface="Georgia"/>
              </a:rPr>
              <a:t>External datasets</a:t>
            </a:r>
          </a:p>
          <a:p>
            <a:pPr lvl="2"/>
            <a:r>
              <a:rPr lang="en-GB" sz="1800" dirty="0">
                <a:solidFill>
                  <a:srgbClr val="002060"/>
                </a:solidFill>
                <a:latin typeface="Georgia"/>
              </a:rPr>
              <a:t>External datasets can also be used for producing research outputs, in addition to the datasets prepared by the HCSO for the </a:t>
            </a:r>
            <a:r>
              <a:rPr lang="en-US" sz="1800" dirty="0" smtClean="0">
                <a:solidFill>
                  <a:srgbClr val="002060"/>
                </a:solidFill>
                <a:latin typeface="Georgia"/>
              </a:rPr>
              <a:t>relevant</a:t>
            </a:r>
            <a:r>
              <a:rPr lang="en-GB" sz="1800" dirty="0" smtClean="0">
                <a:solidFill>
                  <a:srgbClr val="002060"/>
                </a:solidFill>
                <a:latin typeface="Georgia"/>
              </a:rPr>
              <a:t> </a:t>
            </a:r>
            <a:r>
              <a:rPr lang="en-GB" sz="1800" dirty="0">
                <a:solidFill>
                  <a:srgbClr val="002060"/>
                </a:solidFill>
                <a:latin typeface="Georgia"/>
              </a:rPr>
              <a:t>research project</a:t>
            </a:r>
            <a:r>
              <a:rPr lang="hu-HU" sz="1800" dirty="0">
                <a:solidFill>
                  <a:srgbClr val="002060"/>
                </a:solidFill>
                <a:latin typeface="Georgia"/>
              </a:rPr>
              <a:t> </a:t>
            </a:r>
            <a:r>
              <a:rPr lang="en-GB" sz="1800" dirty="0">
                <a:solidFill>
                  <a:srgbClr val="002060"/>
                </a:solidFill>
                <a:latin typeface="Georgia"/>
              </a:rPr>
              <a:t>– </a:t>
            </a:r>
            <a:r>
              <a:rPr lang="en-GB" sz="1800" b="1" dirty="0">
                <a:solidFill>
                  <a:srgbClr val="002060"/>
                </a:solidFill>
                <a:latin typeface="Georgia"/>
              </a:rPr>
              <a:t>input checking</a:t>
            </a:r>
            <a:r>
              <a:rPr lang="en-GB" sz="1800" dirty="0" smtClean="0">
                <a:solidFill>
                  <a:srgbClr val="002060"/>
                </a:solidFill>
                <a:latin typeface="Georgia"/>
              </a:rPr>
              <a:t>!!!</a:t>
            </a:r>
            <a:endParaRPr lang="en-GB" sz="1800" dirty="0">
              <a:solidFill>
                <a:srgbClr val="002060"/>
              </a:solidFill>
              <a:latin typeface="Georgia"/>
            </a:endParaRPr>
          </a:p>
        </p:txBody>
      </p:sp>
      <p:sp>
        <p:nvSpPr>
          <p:cNvPr id="4" name="Dia számának helye 3"/>
          <p:cNvSpPr>
            <a:spLocks noGrp="1"/>
          </p:cNvSpPr>
          <p:nvPr>
            <p:ph type="sldNum" sz="quarter" idx="12"/>
          </p:nvPr>
        </p:nvSpPr>
        <p:spPr/>
        <p:txBody>
          <a:bodyPr/>
          <a:lstStyle/>
          <a:p>
            <a:fld id="{80DEC6E1-F1C1-444D-8DA3-0621314F7DF1}" type="slidenum">
              <a:rPr lang="hu-HU" smtClean="0"/>
              <a:pPr/>
              <a:t>15</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GB" sz="3600" b="1" dirty="0">
                <a:solidFill>
                  <a:srgbClr val="002060"/>
                </a:solidFill>
                <a:latin typeface="Georgia"/>
                <a:ea typeface="+mj-ea"/>
                <a:cs typeface="+mj-cs"/>
              </a:rPr>
              <a:t>Other datasets in the Safe Centre</a:t>
            </a:r>
            <a:endParaRPr lang="en-US" sz="3600" b="1" i="1" dirty="0">
              <a:solidFill>
                <a:srgbClr val="002060"/>
              </a:solidFill>
              <a:latin typeface="Georgia" panose="02040502050405020303" pitchFamily="18" charset="0"/>
            </a:endParaRPr>
          </a:p>
        </p:txBody>
      </p:sp>
    </p:spTree>
    <p:extLst>
      <p:ext uri="{BB962C8B-B14F-4D97-AF65-F5344CB8AC3E}">
        <p14:creationId xmlns:p14="http://schemas.microsoft.com/office/powerpoint/2010/main" val="13891113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a:xfrm>
            <a:off x="838200" y="137160"/>
            <a:ext cx="10515600" cy="643574"/>
          </a:xfrm>
        </p:spPr>
        <p:txBody>
          <a:bodyPr>
            <a:normAutofit/>
          </a:bodyPr>
          <a:lstStyle/>
          <a:p>
            <a:pPr algn="ctr"/>
            <a:r>
              <a:rPr lang="en-US" sz="3600" b="1" dirty="0" smtClean="0">
                <a:solidFill>
                  <a:srgbClr val="002060"/>
                </a:solidFill>
                <a:latin typeface="Georgia" panose="02040502050405020303" pitchFamily="18" charset="0"/>
              </a:rPr>
              <a:t>Metadata and other information</a:t>
            </a:r>
            <a:endParaRPr lang="en-US" sz="3600" b="1" dirty="0">
              <a:solidFill>
                <a:srgbClr val="002060"/>
              </a:solidFill>
              <a:latin typeface="Georgia" panose="02040502050405020303" pitchFamily="18" charset="0"/>
            </a:endParaRPr>
          </a:p>
        </p:txBody>
      </p:sp>
      <p:sp>
        <p:nvSpPr>
          <p:cNvPr id="6" name="Tartalom helye 5"/>
          <p:cNvSpPr>
            <a:spLocks noGrp="1"/>
          </p:cNvSpPr>
          <p:nvPr>
            <p:ph idx="1"/>
          </p:nvPr>
        </p:nvSpPr>
        <p:spPr>
          <a:xfrm>
            <a:off x="838200" y="960120"/>
            <a:ext cx="10515600" cy="5216843"/>
          </a:xfrm>
        </p:spPr>
        <p:txBody>
          <a:bodyPr>
            <a:normAutofit lnSpcReduction="10000"/>
          </a:bodyPr>
          <a:lstStyle/>
          <a:p>
            <a:r>
              <a:rPr lang="en-US" dirty="0">
                <a:solidFill>
                  <a:srgbClr val="002060"/>
                </a:solidFill>
                <a:latin typeface="Georgia" panose="02040502050405020303" pitchFamily="18" charset="0"/>
              </a:rPr>
              <a:t>Guideline for researchers.</a:t>
            </a:r>
          </a:p>
          <a:p>
            <a:r>
              <a:rPr lang="en-US" dirty="0">
                <a:solidFill>
                  <a:srgbClr val="002060"/>
                </a:solidFill>
                <a:latin typeface="Georgia" panose="02040502050405020303" pitchFamily="18" charset="0"/>
              </a:rPr>
              <a:t>Methodological </a:t>
            </a:r>
            <a:r>
              <a:rPr lang="en-US" dirty="0" smtClean="0">
                <a:solidFill>
                  <a:srgbClr val="002060"/>
                </a:solidFill>
                <a:latin typeface="Georgia" panose="02040502050405020303" pitchFamily="18" charset="0"/>
              </a:rPr>
              <a:t>guide</a:t>
            </a:r>
            <a:r>
              <a:rPr lang="hu-HU" dirty="0" smtClean="0">
                <a:solidFill>
                  <a:srgbClr val="002060"/>
                </a:solidFill>
                <a:latin typeface="Georgia" panose="02040502050405020303" pitchFamily="18" charset="0"/>
              </a:rPr>
              <a:t>line</a:t>
            </a:r>
            <a:r>
              <a:rPr lang="en-US" dirty="0" smtClean="0">
                <a:solidFill>
                  <a:srgbClr val="002060"/>
                </a:solidFill>
                <a:latin typeface="Georgia" panose="02040502050405020303" pitchFamily="18" charset="0"/>
              </a:rPr>
              <a:t>s</a:t>
            </a:r>
            <a:r>
              <a:rPr lang="en-US" dirty="0">
                <a:solidFill>
                  <a:srgbClr val="002060"/>
                </a:solidFill>
                <a:latin typeface="Georgia" panose="02040502050405020303" pitchFamily="18" charset="0"/>
              </a:rPr>
              <a:t>, information </a:t>
            </a:r>
            <a:r>
              <a:rPr lang="en-US" dirty="0" smtClean="0">
                <a:solidFill>
                  <a:srgbClr val="002060"/>
                </a:solidFill>
                <a:latin typeface="Georgia" panose="02040502050405020303" pitchFamily="18" charset="0"/>
              </a:rPr>
              <a:t>on </a:t>
            </a:r>
            <a:r>
              <a:rPr lang="en-US" dirty="0">
                <a:solidFill>
                  <a:srgbClr val="002060"/>
                </a:solidFill>
                <a:latin typeface="Georgia" panose="02040502050405020303" pitchFamily="18" charset="0"/>
              </a:rPr>
              <a:t>data collections, questionnaires (including the names of the variables).</a:t>
            </a:r>
          </a:p>
          <a:p>
            <a:r>
              <a:rPr lang="en-US" dirty="0">
                <a:solidFill>
                  <a:srgbClr val="002060"/>
                </a:solidFill>
                <a:latin typeface="Georgia" panose="02040502050405020303" pitchFamily="18" charset="0"/>
              </a:rPr>
              <a:t>HCSO publications </a:t>
            </a:r>
            <a:r>
              <a:rPr lang="en-US" dirty="0" smtClean="0">
                <a:solidFill>
                  <a:srgbClr val="002060"/>
                </a:solidFill>
                <a:latin typeface="Georgia" panose="02040502050405020303" pitchFamily="18" charset="0"/>
              </a:rPr>
              <a:t>o</a:t>
            </a:r>
            <a:r>
              <a:rPr lang="hu-HU" dirty="0" smtClean="0">
                <a:solidFill>
                  <a:srgbClr val="002060"/>
                </a:solidFill>
                <a:latin typeface="Georgia" panose="02040502050405020303" pitchFamily="18" charset="0"/>
              </a:rPr>
              <a:t>n</a:t>
            </a:r>
            <a:r>
              <a:rPr lang="en-US" dirty="0" smtClean="0">
                <a:solidFill>
                  <a:srgbClr val="002060"/>
                </a:solidFill>
                <a:latin typeface="Georgia" panose="02040502050405020303" pitchFamily="18" charset="0"/>
              </a:rPr>
              <a:t> </a:t>
            </a:r>
            <a:r>
              <a:rPr lang="en-US" dirty="0">
                <a:solidFill>
                  <a:srgbClr val="002060"/>
                </a:solidFill>
                <a:latin typeface="Georgia" panose="02040502050405020303" pitchFamily="18" charset="0"/>
              </a:rPr>
              <a:t>related </a:t>
            </a:r>
            <a:r>
              <a:rPr lang="en-US" dirty="0" smtClean="0">
                <a:solidFill>
                  <a:srgbClr val="002060"/>
                </a:solidFill>
                <a:latin typeface="Georgia" panose="02040502050405020303" pitchFamily="18" charset="0"/>
              </a:rPr>
              <a:t>topic</a:t>
            </a:r>
            <a:r>
              <a:rPr lang="hu-HU" dirty="0" smtClean="0">
                <a:solidFill>
                  <a:srgbClr val="002060"/>
                </a:solidFill>
                <a:latin typeface="Georgia" panose="02040502050405020303" pitchFamily="18" charset="0"/>
              </a:rPr>
              <a:t>s</a:t>
            </a:r>
            <a:r>
              <a:rPr lang="en-US" dirty="0" smtClean="0">
                <a:solidFill>
                  <a:srgbClr val="002060"/>
                </a:solidFill>
                <a:latin typeface="Georgia" panose="02040502050405020303" pitchFamily="18" charset="0"/>
              </a:rPr>
              <a:t>.</a:t>
            </a:r>
            <a:endParaRPr lang="en-US" dirty="0">
              <a:solidFill>
                <a:srgbClr val="002060"/>
              </a:solidFill>
              <a:latin typeface="Georgia" panose="02040502050405020303" pitchFamily="18" charset="0"/>
            </a:endParaRPr>
          </a:p>
          <a:p>
            <a:r>
              <a:rPr lang="en-US" dirty="0">
                <a:solidFill>
                  <a:srgbClr val="002060"/>
                </a:solidFill>
                <a:latin typeface="Georgia" panose="02040502050405020303" pitchFamily="18" charset="0"/>
              </a:rPr>
              <a:t>List of variables in the files, indicating the exact name, measure, number of the question on the questionnaire to which the variable contains the answer.</a:t>
            </a:r>
          </a:p>
          <a:p>
            <a:r>
              <a:rPr lang="en-US" dirty="0">
                <a:solidFill>
                  <a:srgbClr val="002060"/>
                </a:solidFill>
                <a:latin typeface="Georgia" panose="02040502050405020303" pitchFamily="18" charset="0"/>
              </a:rPr>
              <a:t>The description of classifications, nomenclatures that are used in the files (in effect at the given time and at the reference time of the data).</a:t>
            </a:r>
          </a:p>
          <a:p>
            <a:r>
              <a:rPr lang="en-US" dirty="0">
                <a:solidFill>
                  <a:srgbClr val="002060"/>
                </a:solidFill>
                <a:latin typeface="Georgia" panose="02040502050405020303" pitchFamily="18" charset="0"/>
              </a:rPr>
              <a:t>The labels of the variables in a separate file or built into the data file</a:t>
            </a:r>
            <a:r>
              <a:rPr lang="en-US" dirty="0" smtClean="0">
                <a:solidFill>
                  <a:srgbClr val="002060"/>
                </a:solidFill>
                <a:latin typeface="Georgia" panose="02040502050405020303" pitchFamily="18" charset="0"/>
              </a:rPr>
              <a:t>.</a:t>
            </a:r>
            <a:endParaRPr lang="en-US" dirty="0">
              <a:solidFill>
                <a:srgbClr val="002060"/>
              </a:solidFill>
              <a:latin typeface="Georgia" panose="02040502050405020303"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pPr/>
              <a:t>16</a:t>
            </a:fld>
            <a:endParaRPr lang="hu-HU"/>
          </a:p>
        </p:txBody>
      </p:sp>
    </p:spTree>
    <p:extLst>
      <p:ext uri="{BB962C8B-B14F-4D97-AF65-F5344CB8AC3E}">
        <p14:creationId xmlns:p14="http://schemas.microsoft.com/office/powerpoint/2010/main" val="10959175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271603" y="986828"/>
            <a:ext cx="11633703" cy="5190135"/>
          </a:xfrm>
        </p:spPr>
        <p:txBody>
          <a:bodyPr>
            <a:normAutofit lnSpcReduction="10000"/>
          </a:bodyPr>
          <a:lstStyle/>
          <a:p>
            <a:pPr lvl="0"/>
            <a:r>
              <a:rPr lang="en-GB" sz="2400" b="1" dirty="0">
                <a:solidFill>
                  <a:srgbClr val="002060"/>
                </a:solidFill>
                <a:latin typeface="Georgia"/>
              </a:rPr>
              <a:t>Available IT tools:</a:t>
            </a:r>
          </a:p>
          <a:p>
            <a:pPr lvl="1"/>
            <a:r>
              <a:rPr lang="en-GB" sz="2000" dirty="0">
                <a:solidFill>
                  <a:srgbClr val="002060"/>
                </a:solidFill>
                <a:latin typeface="Georgia"/>
              </a:rPr>
              <a:t>STATA 12.0 SE</a:t>
            </a:r>
          </a:p>
          <a:p>
            <a:pPr lvl="1"/>
            <a:r>
              <a:rPr lang="en-GB" sz="2000" dirty="0">
                <a:solidFill>
                  <a:srgbClr val="002060"/>
                </a:solidFill>
                <a:latin typeface="Georgia"/>
              </a:rPr>
              <a:t>SPSS 22.0 BASE</a:t>
            </a:r>
          </a:p>
          <a:p>
            <a:pPr lvl="1"/>
            <a:r>
              <a:rPr lang="en-GB" sz="2000" dirty="0">
                <a:solidFill>
                  <a:srgbClr val="002060"/>
                </a:solidFill>
                <a:latin typeface="Georgia"/>
              </a:rPr>
              <a:t>SAS 9.4, SAS Enterprise Guide 7.1</a:t>
            </a:r>
          </a:p>
          <a:p>
            <a:pPr lvl="1"/>
            <a:r>
              <a:rPr lang="en-GB" sz="2000" dirty="0">
                <a:solidFill>
                  <a:srgbClr val="002060"/>
                </a:solidFill>
                <a:latin typeface="Georgia"/>
              </a:rPr>
              <a:t>Microsoft Office 2013</a:t>
            </a:r>
          </a:p>
          <a:p>
            <a:pPr lvl="1"/>
            <a:r>
              <a:rPr lang="en-GB" sz="2000" dirty="0">
                <a:solidFill>
                  <a:srgbClr val="002060"/>
                </a:solidFill>
                <a:latin typeface="Georgia"/>
              </a:rPr>
              <a:t>Stat/Transfer v12</a:t>
            </a:r>
          </a:p>
          <a:p>
            <a:pPr lvl="0"/>
            <a:r>
              <a:rPr lang="en-GB" sz="2400" b="1" dirty="0">
                <a:solidFill>
                  <a:srgbClr val="002060"/>
                </a:solidFill>
                <a:latin typeface="Georgia"/>
              </a:rPr>
              <a:t>Forbidden:</a:t>
            </a:r>
          </a:p>
          <a:p>
            <a:pPr lvl="1"/>
            <a:r>
              <a:rPr lang="en-GB" sz="2000" dirty="0">
                <a:solidFill>
                  <a:srgbClr val="002060"/>
                </a:solidFill>
                <a:latin typeface="Georgia"/>
              </a:rPr>
              <a:t>Print</a:t>
            </a:r>
            <a:r>
              <a:rPr lang="hu-HU" sz="2000" dirty="0">
                <a:solidFill>
                  <a:srgbClr val="002060"/>
                </a:solidFill>
                <a:latin typeface="Georgia"/>
              </a:rPr>
              <a:t>ing of</a:t>
            </a:r>
            <a:r>
              <a:rPr lang="en-GB" sz="2000" dirty="0">
                <a:solidFill>
                  <a:srgbClr val="002060"/>
                </a:solidFill>
                <a:latin typeface="Georgia"/>
              </a:rPr>
              <a:t> documents. </a:t>
            </a:r>
          </a:p>
          <a:p>
            <a:pPr lvl="1"/>
            <a:r>
              <a:rPr lang="en-GB" sz="2000" dirty="0">
                <a:solidFill>
                  <a:srgbClr val="002060"/>
                </a:solidFill>
                <a:latin typeface="Georgia"/>
              </a:rPr>
              <a:t>Copy</a:t>
            </a:r>
            <a:r>
              <a:rPr lang="hu-HU" sz="2000" dirty="0">
                <a:solidFill>
                  <a:srgbClr val="002060"/>
                </a:solidFill>
                <a:latin typeface="Georgia"/>
              </a:rPr>
              <a:t>ing</a:t>
            </a:r>
            <a:r>
              <a:rPr lang="en-GB" sz="2000" dirty="0">
                <a:solidFill>
                  <a:srgbClr val="002060"/>
                </a:solidFill>
                <a:latin typeface="Georgia"/>
              </a:rPr>
              <a:t> data to external data storage.</a:t>
            </a:r>
          </a:p>
          <a:p>
            <a:pPr lvl="1"/>
            <a:r>
              <a:rPr lang="en-GB" sz="2000" dirty="0">
                <a:solidFill>
                  <a:srgbClr val="002060"/>
                </a:solidFill>
                <a:latin typeface="Georgia"/>
              </a:rPr>
              <a:t>Copy</a:t>
            </a:r>
            <a:r>
              <a:rPr lang="hu-HU" sz="2000" dirty="0">
                <a:solidFill>
                  <a:srgbClr val="002060"/>
                </a:solidFill>
                <a:latin typeface="Georgia"/>
              </a:rPr>
              <a:t>ing</a:t>
            </a:r>
            <a:r>
              <a:rPr lang="en-GB" sz="2000" dirty="0">
                <a:solidFill>
                  <a:srgbClr val="002060"/>
                </a:solidFill>
                <a:latin typeface="Georgia"/>
              </a:rPr>
              <a:t> the data used for research onto the hard drive of the local client PC. </a:t>
            </a:r>
          </a:p>
          <a:p>
            <a:pPr lvl="1"/>
            <a:r>
              <a:rPr lang="en-GB" sz="2000" dirty="0">
                <a:solidFill>
                  <a:srgbClr val="002060"/>
                </a:solidFill>
                <a:latin typeface="Georgia"/>
              </a:rPr>
              <a:t>Connect</a:t>
            </a:r>
            <a:r>
              <a:rPr lang="hu-HU" sz="2000" dirty="0">
                <a:solidFill>
                  <a:srgbClr val="002060"/>
                </a:solidFill>
                <a:latin typeface="Georgia"/>
              </a:rPr>
              <a:t>ing</a:t>
            </a:r>
            <a:r>
              <a:rPr lang="en-GB" sz="2000" dirty="0">
                <a:solidFill>
                  <a:srgbClr val="002060"/>
                </a:solidFill>
                <a:latin typeface="Georgia"/>
              </a:rPr>
              <a:t> any instrument to the client PC. </a:t>
            </a:r>
          </a:p>
          <a:p>
            <a:pPr lvl="1"/>
            <a:r>
              <a:rPr lang="en-GB" sz="2000" dirty="0">
                <a:solidFill>
                  <a:srgbClr val="002060"/>
                </a:solidFill>
                <a:latin typeface="Georgia"/>
              </a:rPr>
              <a:t>Enter</a:t>
            </a:r>
            <a:r>
              <a:rPr lang="hu-HU" sz="2000" dirty="0">
                <a:solidFill>
                  <a:srgbClr val="002060"/>
                </a:solidFill>
                <a:latin typeface="Georgia"/>
              </a:rPr>
              <a:t>ing</a:t>
            </a:r>
            <a:r>
              <a:rPr lang="en-GB" sz="2000" dirty="0">
                <a:solidFill>
                  <a:srgbClr val="002060"/>
                </a:solidFill>
                <a:latin typeface="Georgia"/>
              </a:rPr>
              <a:t> the Safe Centre with laptop, phone or any other instrument capable of mobile communication and recording. </a:t>
            </a:r>
          </a:p>
          <a:p>
            <a:pPr lvl="1"/>
            <a:r>
              <a:rPr lang="en-GB" sz="2000" dirty="0">
                <a:solidFill>
                  <a:srgbClr val="002060"/>
                </a:solidFill>
                <a:latin typeface="Georgia"/>
              </a:rPr>
              <a:t>Use of internet and e-mail. </a:t>
            </a:r>
          </a:p>
          <a:p>
            <a:pPr lvl="1"/>
            <a:r>
              <a:rPr lang="en-US" sz="2000" dirty="0" smtClean="0">
                <a:solidFill>
                  <a:srgbClr val="002060"/>
                </a:solidFill>
                <a:latin typeface="Georgia"/>
              </a:rPr>
              <a:t>Taking </a:t>
            </a:r>
            <a:r>
              <a:rPr lang="en-GB" sz="2000" dirty="0" smtClean="0">
                <a:solidFill>
                  <a:srgbClr val="002060"/>
                </a:solidFill>
                <a:latin typeface="Georgia"/>
              </a:rPr>
              <a:t>notes </a:t>
            </a:r>
            <a:r>
              <a:rPr lang="en-GB" sz="2000" dirty="0">
                <a:solidFill>
                  <a:srgbClr val="002060"/>
                </a:solidFill>
                <a:latin typeface="Georgia"/>
              </a:rPr>
              <a:t>prepared in a non-electronic form from the Safe Centre. </a:t>
            </a:r>
          </a:p>
          <a:p>
            <a:pPr lvl="1"/>
            <a:r>
              <a:rPr lang="en-GB" sz="2000" dirty="0">
                <a:solidFill>
                  <a:srgbClr val="002060"/>
                </a:solidFill>
                <a:latin typeface="Georgia"/>
              </a:rPr>
              <a:t>Chang</a:t>
            </a:r>
            <a:r>
              <a:rPr lang="hu-HU" sz="2000" dirty="0">
                <a:solidFill>
                  <a:srgbClr val="002060"/>
                </a:solidFill>
                <a:latin typeface="Georgia"/>
              </a:rPr>
              <a:t>ing</a:t>
            </a:r>
            <a:r>
              <a:rPr lang="en-GB" sz="2000" dirty="0">
                <a:solidFill>
                  <a:srgbClr val="002060"/>
                </a:solidFill>
                <a:latin typeface="Georgia"/>
              </a:rPr>
              <a:t> the system settings. </a:t>
            </a:r>
          </a:p>
          <a:p>
            <a:endParaRPr lang="en-US" dirty="0"/>
          </a:p>
        </p:txBody>
      </p:sp>
      <p:sp>
        <p:nvSpPr>
          <p:cNvPr id="4" name="Dia számának helye 3"/>
          <p:cNvSpPr>
            <a:spLocks noGrp="1"/>
          </p:cNvSpPr>
          <p:nvPr>
            <p:ph type="sldNum" sz="quarter" idx="12"/>
          </p:nvPr>
        </p:nvSpPr>
        <p:spPr/>
        <p:txBody>
          <a:bodyPr/>
          <a:lstStyle/>
          <a:p>
            <a:fld id="{80DEC6E1-F1C1-444D-8DA3-0621314F7DF1}" type="slidenum">
              <a:rPr lang="hu-HU" smtClean="0"/>
              <a:pPr/>
              <a:t>17</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GB" sz="3600" b="1" dirty="0">
                <a:solidFill>
                  <a:srgbClr val="002060"/>
                </a:solidFill>
                <a:latin typeface="Georgia" panose="02040502050405020303" pitchFamily="18" charset="0"/>
              </a:rPr>
              <a:t>What can and what cannot be </a:t>
            </a:r>
            <a:r>
              <a:rPr lang="en-GB" sz="3600" b="1" dirty="0" smtClean="0">
                <a:solidFill>
                  <a:srgbClr val="002060"/>
                </a:solidFill>
                <a:latin typeface="Georgia" panose="02040502050405020303" pitchFamily="18" charset="0"/>
              </a:rPr>
              <a:t>used</a:t>
            </a:r>
            <a:r>
              <a:rPr lang="hu-HU" sz="3600" b="1" dirty="0" smtClean="0">
                <a:solidFill>
                  <a:srgbClr val="002060"/>
                </a:solidFill>
                <a:latin typeface="Georgia" panose="02040502050405020303" pitchFamily="18" charset="0"/>
              </a:rPr>
              <a:t> </a:t>
            </a:r>
            <a:r>
              <a:rPr lang="en-US" sz="3600" b="1" dirty="0" smtClean="0">
                <a:solidFill>
                  <a:srgbClr val="002060"/>
                </a:solidFill>
                <a:latin typeface="Georgia" panose="02040502050405020303" pitchFamily="18" charset="0"/>
              </a:rPr>
              <a:t>in the </a:t>
            </a:r>
            <a:r>
              <a:rPr lang="hu-HU" sz="3600" b="1" dirty="0" smtClean="0">
                <a:solidFill>
                  <a:srgbClr val="002060"/>
                </a:solidFill>
                <a:latin typeface="Georgia" panose="02040502050405020303" pitchFamily="18" charset="0"/>
              </a:rPr>
              <a:t>SC</a:t>
            </a:r>
            <a:endParaRPr lang="en-US" sz="3600" b="1" i="1" dirty="0">
              <a:solidFill>
                <a:srgbClr val="002060"/>
              </a:solidFill>
              <a:latin typeface="Georgia" panose="02040502050405020303" pitchFamily="18" charset="0"/>
            </a:endParaRPr>
          </a:p>
        </p:txBody>
      </p:sp>
    </p:spTree>
    <p:extLst>
      <p:ext uri="{BB962C8B-B14F-4D97-AF65-F5344CB8AC3E}">
        <p14:creationId xmlns:p14="http://schemas.microsoft.com/office/powerpoint/2010/main" val="24799030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a számának helye 3"/>
          <p:cNvSpPr>
            <a:spLocks noGrp="1"/>
          </p:cNvSpPr>
          <p:nvPr>
            <p:ph type="sldNum" sz="quarter" idx="12"/>
          </p:nvPr>
        </p:nvSpPr>
        <p:spPr/>
        <p:txBody>
          <a:bodyPr/>
          <a:lstStyle/>
          <a:p>
            <a:fld id="{80DEC6E1-F1C1-444D-8DA3-0621314F7DF1}" type="slidenum">
              <a:rPr lang="hu-HU" smtClean="0"/>
              <a:pPr/>
              <a:t>18</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GB" sz="3600" b="1" dirty="0">
                <a:solidFill>
                  <a:srgbClr val="002060"/>
                </a:solidFill>
                <a:latin typeface="Georgia" panose="02040502050405020303" pitchFamily="18" charset="0"/>
              </a:rPr>
              <a:t>The </a:t>
            </a:r>
            <a:r>
              <a:rPr lang="en-US" sz="3600" b="1" dirty="0" smtClean="0">
                <a:solidFill>
                  <a:srgbClr val="002060"/>
                </a:solidFill>
                <a:latin typeface="Georgia" panose="02040502050405020303" pitchFamily="18" charset="0"/>
              </a:rPr>
              <a:t>Sa</a:t>
            </a:r>
            <a:r>
              <a:rPr lang="en-GB" sz="3600" b="1" dirty="0" smtClean="0">
                <a:solidFill>
                  <a:srgbClr val="002060"/>
                </a:solidFill>
                <a:latin typeface="Georgia" panose="02040502050405020303" pitchFamily="18" charset="0"/>
              </a:rPr>
              <a:t>fe </a:t>
            </a:r>
            <a:r>
              <a:rPr lang="en-GB" sz="3600" b="1" dirty="0">
                <a:solidFill>
                  <a:srgbClr val="002060"/>
                </a:solidFill>
                <a:latin typeface="Georgia" panose="02040502050405020303" pitchFamily="18" charset="0"/>
              </a:rPr>
              <a:t>Centre </a:t>
            </a:r>
            <a:r>
              <a:rPr lang="en-GB" sz="3600" b="1" dirty="0" smtClean="0">
                <a:solidFill>
                  <a:srgbClr val="002060"/>
                </a:solidFill>
                <a:latin typeface="Georgia" panose="02040502050405020303" pitchFamily="18" charset="0"/>
              </a:rPr>
              <a:t>in</a:t>
            </a:r>
            <a:r>
              <a:rPr lang="hu-HU" sz="3600" b="1" dirty="0" smtClean="0">
                <a:solidFill>
                  <a:srgbClr val="002060"/>
                </a:solidFill>
                <a:latin typeface="Georgia" panose="02040502050405020303" pitchFamily="18" charset="0"/>
              </a:rPr>
              <a:t> HCSO,</a:t>
            </a:r>
            <a:r>
              <a:rPr lang="en-GB" sz="3600" b="1" dirty="0" smtClean="0">
                <a:solidFill>
                  <a:srgbClr val="002060"/>
                </a:solidFill>
                <a:latin typeface="Georgia" panose="02040502050405020303" pitchFamily="18" charset="0"/>
              </a:rPr>
              <a:t> </a:t>
            </a:r>
            <a:r>
              <a:rPr lang="en-GB" sz="3600" b="1" dirty="0">
                <a:solidFill>
                  <a:srgbClr val="002060"/>
                </a:solidFill>
                <a:latin typeface="Georgia" panose="02040502050405020303" pitchFamily="18" charset="0"/>
              </a:rPr>
              <a:t>Budapest</a:t>
            </a:r>
            <a:endParaRPr lang="en-US" sz="3600" b="1" i="1" dirty="0">
              <a:solidFill>
                <a:srgbClr val="002060"/>
              </a:solidFill>
              <a:latin typeface="Georgia" panose="02040502050405020303" pitchFamily="18" charset="0"/>
            </a:endParaRPr>
          </a:p>
        </p:txBody>
      </p:sp>
      <p:pic>
        <p:nvPicPr>
          <p:cNvPr id="7" name="Picture 2" descr="http://www.ksh.hu/docs/szolgaltatasok/kutatoszoba/kutatoszoba1.jpg"/>
          <p:cNvPicPr>
            <a:picLocks noChangeAspect="1" noChangeArrowheads="1"/>
          </p:cNvPicPr>
          <p:nvPr/>
        </p:nvPicPr>
        <p:blipFill>
          <a:blip r:embed="rId2" cstate="print"/>
          <a:srcRect/>
          <a:stretch>
            <a:fillRect/>
          </a:stretch>
        </p:blipFill>
        <p:spPr bwMode="auto">
          <a:xfrm>
            <a:off x="1991763" y="916791"/>
            <a:ext cx="7731658" cy="5149283"/>
          </a:xfrm>
          <a:prstGeom prst="rect">
            <a:avLst/>
          </a:prstGeom>
          <a:noFill/>
        </p:spPr>
      </p:pic>
    </p:spTree>
    <p:extLst>
      <p:ext uri="{BB962C8B-B14F-4D97-AF65-F5344CB8AC3E}">
        <p14:creationId xmlns:p14="http://schemas.microsoft.com/office/powerpoint/2010/main" val="41685058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271603" y="986828"/>
            <a:ext cx="11633703" cy="5190135"/>
          </a:xfrm>
        </p:spPr>
        <p:txBody>
          <a:bodyPr>
            <a:normAutofit lnSpcReduction="10000"/>
          </a:bodyPr>
          <a:lstStyle/>
          <a:p>
            <a:pPr>
              <a:lnSpc>
                <a:spcPct val="120000"/>
              </a:lnSpc>
            </a:pPr>
            <a:r>
              <a:rPr lang="en-US" sz="2000" dirty="0">
                <a:solidFill>
                  <a:srgbClr val="002060"/>
                </a:solidFill>
                <a:latin typeface="Georgia"/>
              </a:rPr>
              <a:t>The HCSO fully examines the research outputs produced in the Safe Centre from statistical confidentiality point of view, prior to their release to the researcher. The HCSO provides access to the researcher only to those research outputs that are checked and approved against statistical confidentiality. </a:t>
            </a:r>
          </a:p>
          <a:p>
            <a:pPr>
              <a:lnSpc>
                <a:spcPct val="120000"/>
              </a:lnSpc>
            </a:pPr>
            <a:r>
              <a:rPr lang="en-US" sz="2000" dirty="0" smtClean="0">
                <a:solidFill>
                  <a:srgbClr val="002060"/>
                </a:solidFill>
                <a:latin typeface="Georgia"/>
              </a:rPr>
              <a:t>The </a:t>
            </a:r>
            <a:r>
              <a:rPr lang="en-US" sz="2000" dirty="0">
                <a:solidFill>
                  <a:srgbClr val="002060"/>
                </a:solidFill>
                <a:latin typeface="Georgia"/>
              </a:rPr>
              <a:t>purpose of the output checking procedure is to check the produced research outputs against disclosure; to ensure that the research outputs </a:t>
            </a:r>
            <a:r>
              <a:rPr lang="en-US" sz="2000" b="1" dirty="0">
                <a:solidFill>
                  <a:srgbClr val="002060"/>
                </a:solidFill>
                <a:latin typeface="Georgia"/>
              </a:rPr>
              <a:t>do not allow identification of and disclosure of information on statistical units.</a:t>
            </a:r>
          </a:p>
          <a:p>
            <a:pPr>
              <a:lnSpc>
                <a:spcPct val="120000"/>
              </a:lnSpc>
            </a:pPr>
            <a:r>
              <a:rPr lang="en-US" sz="2000" dirty="0" smtClean="0">
                <a:solidFill>
                  <a:srgbClr val="002060"/>
                </a:solidFill>
                <a:latin typeface="Georgia"/>
              </a:rPr>
              <a:t>In </a:t>
            </a:r>
            <a:r>
              <a:rPr lang="en-US" sz="2000" dirty="0">
                <a:solidFill>
                  <a:srgbClr val="002060"/>
                </a:solidFill>
                <a:latin typeface="Georgia"/>
              </a:rPr>
              <a:t>order to support the output checking procedure, all research outputs produced in the Safe Centre must be documented. Researchers have to document their research outputs using the standard documentation form of the research outputs</a:t>
            </a:r>
            <a:r>
              <a:rPr lang="en-US" sz="2000" dirty="0" smtClean="0">
                <a:solidFill>
                  <a:srgbClr val="002060"/>
                </a:solidFill>
                <a:latin typeface="Georgia"/>
              </a:rPr>
              <a:t>.</a:t>
            </a:r>
            <a:endParaRPr lang="hu-HU" sz="2000" dirty="0" smtClean="0">
              <a:solidFill>
                <a:srgbClr val="002060"/>
              </a:solidFill>
              <a:latin typeface="Georgia"/>
            </a:endParaRPr>
          </a:p>
          <a:p>
            <a:pPr>
              <a:lnSpc>
                <a:spcPct val="120000"/>
              </a:lnSpc>
            </a:pPr>
            <a:r>
              <a:rPr lang="en-US" sz="2000" dirty="0" smtClean="0">
                <a:solidFill>
                  <a:srgbClr val="002060"/>
                </a:solidFill>
                <a:latin typeface="Georgia"/>
              </a:rPr>
              <a:t>Outputs are sent to researcher</a:t>
            </a:r>
            <a:r>
              <a:rPr lang="hu-HU" sz="2000" dirty="0" smtClean="0">
                <a:solidFill>
                  <a:srgbClr val="002060"/>
                </a:solidFill>
                <a:latin typeface="Georgia"/>
              </a:rPr>
              <a:t>s</a:t>
            </a:r>
            <a:r>
              <a:rPr lang="en-US" sz="2000" dirty="0" smtClean="0">
                <a:solidFill>
                  <a:srgbClr val="002060"/>
                </a:solidFill>
                <a:latin typeface="Georgia"/>
              </a:rPr>
              <a:t> by </a:t>
            </a:r>
            <a:r>
              <a:rPr lang="hu-HU" sz="2000" dirty="0" smtClean="0">
                <a:solidFill>
                  <a:srgbClr val="002060"/>
                </a:solidFill>
                <a:latin typeface="Georgia"/>
              </a:rPr>
              <a:t>e-mail.</a:t>
            </a:r>
            <a:endParaRPr lang="en-US" sz="2000" dirty="0">
              <a:solidFill>
                <a:srgbClr val="002060"/>
              </a:solidFill>
              <a:latin typeface="Georgia"/>
            </a:endParaRPr>
          </a:p>
          <a:p>
            <a:pPr lvl="0">
              <a:lnSpc>
                <a:spcPct val="110000"/>
              </a:lnSpc>
            </a:pPr>
            <a:r>
              <a:rPr lang="en-US" sz="2000" dirty="0">
                <a:solidFill>
                  <a:srgbClr val="002060"/>
                </a:solidFill>
                <a:latin typeface="Georgia"/>
              </a:rPr>
              <a:t>Output checking</a:t>
            </a:r>
            <a:r>
              <a:rPr lang="hu-HU" sz="2000" dirty="0">
                <a:solidFill>
                  <a:srgbClr val="002060"/>
                </a:solidFill>
                <a:latin typeface="Georgia"/>
              </a:rPr>
              <a:t> is </a:t>
            </a:r>
            <a:r>
              <a:rPr lang="en-GB" sz="2000" dirty="0">
                <a:solidFill>
                  <a:srgbClr val="002060"/>
                </a:solidFill>
                <a:latin typeface="Georgia"/>
              </a:rPr>
              <a:t>recently</a:t>
            </a:r>
            <a:r>
              <a:rPr lang="hu-HU" sz="2000" dirty="0">
                <a:solidFill>
                  <a:srgbClr val="002060"/>
                </a:solidFill>
                <a:latin typeface="Georgia"/>
              </a:rPr>
              <a:t> free of </a:t>
            </a:r>
            <a:r>
              <a:rPr lang="en-US" sz="2000" dirty="0">
                <a:solidFill>
                  <a:srgbClr val="002060"/>
                </a:solidFill>
                <a:latin typeface="Georgia"/>
              </a:rPr>
              <a:t>charge in the case of datasets in the same category and it is charged in all other case</a:t>
            </a:r>
            <a:r>
              <a:rPr lang="hu-HU" sz="2000" dirty="0">
                <a:solidFill>
                  <a:srgbClr val="002060"/>
                </a:solidFill>
                <a:latin typeface="Georgia"/>
              </a:rPr>
              <a:t>s. </a:t>
            </a:r>
            <a:r>
              <a:rPr lang="hu-HU" sz="2000" dirty="0">
                <a:solidFill>
                  <a:srgbClr val="002060"/>
                </a:solidFill>
                <a:latin typeface="Georgia"/>
                <a:sym typeface="Wingdings" panose="05000000000000000000" pitchFamily="2" charset="2"/>
              </a:rPr>
              <a:t></a:t>
            </a:r>
            <a:r>
              <a:rPr lang="en-GB" sz="2000" dirty="0">
                <a:solidFill>
                  <a:srgbClr val="002060"/>
                </a:solidFill>
                <a:latin typeface="Georgia"/>
              </a:rPr>
              <a:t> </a:t>
            </a:r>
            <a:r>
              <a:rPr lang="en-US" sz="2000" dirty="0">
                <a:solidFill>
                  <a:srgbClr val="002060"/>
                </a:solidFill>
                <a:latin typeface="Georgia"/>
              </a:rPr>
              <a:t>This policy should be reconsidered.</a:t>
            </a:r>
          </a:p>
          <a:p>
            <a:endParaRPr lang="en-US" dirty="0"/>
          </a:p>
        </p:txBody>
      </p:sp>
      <p:sp>
        <p:nvSpPr>
          <p:cNvPr id="4" name="Dia számának helye 3"/>
          <p:cNvSpPr>
            <a:spLocks noGrp="1"/>
          </p:cNvSpPr>
          <p:nvPr>
            <p:ph type="sldNum" sz="quarter" idx="12"/>
          </p:nvPr>
        </p:nvSpPr>
        <p:spPr/>
        <p:txBody>
          <a:bodyPr/>
          <a:lstStyle/>
          <a:p>
            <a:fld id="{80DEC6E1-F1C1-444D-8DA3-0621314F7DF1}" type="slidenum">
              <a:rPr lang="hu-HU" smtClean="0"/>
              <a:pPr/>
              <a:t>19</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GB" sz="3600" b="1" dirty="0">
                <a:solidFill>
                  <a:srgbClr val="002060"/>
                </a:solidFill>
                <a:latin typeface="Georgia" panose="02040502050405020303" pitchFamily="18" charset="0"/>
              </a:rPr>
              <a:t>Output checking</a:t>
            </a:r>
            <a:endParaRPr lang="en-US" sz="3600" b="1" i="1" dirty="0">
              <a:solidFill>
                <a:srgbClr val="002060"/>
              </a:solidFill>
              <a:latin typeface="Georgia" panose="02040502050405020303" pitchFamily="18" charset="0"/>
            </a:endParaRPr>
          </a:p>
        </p:txBody>
      </p:sp>
    </p:spTree>
    <p:extLst>
      <p:ext uri="{BB962C8B-B14F-4D97-AF65-F5344CB8AC3E}">
        <p14:creationId xmlns:p14="http://schemas.microsoft.com/office/powerpoint/2010/main" val="4241686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Cím 4"/>
          <p:cNvSpPr>
            <a:spLocks noGrp="1"/>
          </p:cNvSpPr>
          <p:nvPr>
            <p:ph type="title"/>
          </p:nvPr>
        </p:nvSpPr>
        <p:spPr>
          <a:xfrm>
            <a:off x="838200" y="365126"/>
            <a:ext cx="10515600" cy="881784"/>
          </a:xfrm>
        </p:spPr>
        <p:txBody>
          <a:bodyPr>
            <a:normAutofit/>
          </a:bodyPr>
          <a:lstStyle/>
          <a:p>
            <a:pPr algn="ctr"/>
            <a:r>
              <a:rPr lang="hu-HU" sz="3600" b="1" dirty="0" smtClean="0">
                <a:solidFill>
                  <a:srgbClr val="002060"/>
                </a:solidFill>
                <a:latin typeface="Georgia" pitchFamily="18" charset="0"/>
              </a:rPr>
              <a:t>General Framework</a:t>
            </a:r>
            <a:endParaRPr lang="en-US" sz="3600" b="1" dirty="0">
              <a:solidFill>
                <a:srgbClr val="002060"/>
              </a:solidFill>
              <a:latin typeface="Georgia" pitchFamily="18" charset="0"/>
            </a:endParaRPr>
          </a:p>
        </p:txBody>
      </p:sp>
      <p:sp>
        <p:nvSpPr>
          <p:cNvPr id="7" name="Tartalom helye 6"/>
          <p:cNvSpPr>
            <a:spLocks noGrp="1"/>
          </p:cNvSpPr>
          <p:nvPr>
            <p:ph idx="1"/>
          </p:nvPr>
        </p:nvSpPr>
        <p:spPr>
          <a:xfrm>
            <a:off x="838200" y="1330036"/>
            <a:ext cx="10515600" cy="4846927"/>
          </a:xfrm>
        </p:spPr>
        <p:txBody>
          <a:bodyPr/>
          <a:lstStyle/>
          <a:p>
            <a:r>
              <a:rPr lang="en-US" dirty="0" smtClean="0">
                <a:solidFill>
                  <a:srgbClr val="002060"/>
                </a:solidFill>
                <a:latin typeface="Georgia" pitchFamily="18" charset="0"/>
              </a:rPr>
              <a:t>We live in the</a:t>
            </a:r>
            <a:r>
              <a:rPr lang="hu-HU" dirty="0" smtClean="0">
                <a:solidFill>
                  <a:srgbClr val="002060"/>
                </a:solidFill>
                <a:latin typeface="Georgia" pitchFamily="18" charset="0"/>
              </a:rPr>
              <a:t> most </a:t>
            </a:r>
            <a:r>
              <a:rPr lang="en-US" dirty="0" smtClean="0">
                <a:solidFill>
                  <a:srgbClr val="002060"/>
                </a:solidFill>
                <a:latin typeface="Georgia" pitchFamily="18" charset="0"/>
              </a:rPr>
              <a:t>complex society</a:t>
            </a:r>
            <a:r>
              <a:rPr lang="hu-HU" dirty="0" smtClean="0">
                <a:solidFill>
                  <a:srgbClr val="002060"/>
                </a:solidFill>
                <a:latin typeface="Georgia" pitchFamily="18" charset="0"/>
              </a:rPr>
              <a:t> </a:t>
            </a:r>
            <a:r>
              <a:rPr lang="en-US" dirty="0" smtClean="0">
                <a:solidFill>
                  <a:srgbClr val="002060"/>
                </a:solidFill>
                <a:latin typeface="Georgia" pitchFamily="18" charset="0"/>
              </a:rPr>
              <a:t>of human history.</a:t>
            </a:r>
            <a:endParaRPr lang="hu-HU" dirty="0" smtClean="0">
              <a:solidFill>
                <a:srgbClr val="002060"/>
              </a:solidFill>
              <a:latin typeface="Georgia" pitchFamily="18" charset="0"/>
            </a:endParaRPr>
          </a:p>
          <a:p>
            <a:r>
              <a:rPr lang="en-US" dirty="0" smtClean="0">
                <a:solidFill>
                  <a:srgbClr val="002060"/>
                </a:solidFill>
                <a:latin typeface="Georgia" pitchFamily="18" charset="0"/>
              </a:rPr>
              <a:t>The</a:t>
            </a:r>
            <a:r>
              <a:rPr lang="hu-HU" dirty="0" smtClean="0">
                <a:solidFill>
                  <a:srgbClr val="002060"/>
                </a:solidFill>
                <a:latin typeface="Georgia" pitchFamily="18" charset="0"/>
              </a:rPr>
              <a:t> </a:t>
            </a:r>
            <a:r>
              <a:rPr lang="en-US" dirty="0" smtClean="0">
                <a:solidFill>
                  <a:srgbClr val="002060"/>
                </a:solidFill>
                <a:latin typeface="Georgia" pitchFamily="18" charset="0"/>
              </a:rPr>
              <a:t>speed</a:t>
            </a:r>
            <a:r>
              <a:rPr lang="hu-HU" dirty="0" smtClean="0">
                <a:solidFill>
                  <a:srgbClr val="002060"/>
                </a:solidFill>
                <a:latin typeface="Georgia" pitchFamily="18" charset="0"/>
              </a:rPr>
              <a:t> of </a:t>
            </a:r>
            <a:r>
              <a:rPr lang="en-US" dirty="0" smtClean="0">
                <a:solidFill>
                  <a:srgbClr val="002060"/>
                </a:solidFill>
                <a:latin typeface="Georgia" pitchFamily="18" charset="0"/>
              </a:rPr>
              <a:t>changes</a:t>
            </a:r>
            <a:r>
              <a:rPr lang="hu-HU" dirty="0" smtClean="0">
                <a:solidFill>
                  <a:srgbClr val="002060"/>
                </a:solidFill>
                <a:latin typeface="Georgia" pitchFamily="18" charset="0"/>
              </a:rPr>
              <a:t> has</a:t>
            </a:r>
            <a:r>
              <a:rPr lang="en-US" dirty="0" smtClean="0">
                <a:solidFill>
                  <a:srgbClr val="002060"/>
                </a:solidFill>
                <a:latin typeface="Georgia" pitchFamily="18" charset="0"/>
              </a:rPr>
              <a:t> never been</a:t>
            </a:r>
            <a:r>
              <a:rPr lang="hu-HU" dirty="0" smtClean="0">
                <a:solidFill>
                  <a:srgbClr val="002060"/>
                </a:solidFill>
                <a:latin typeface="Georgia" pitchFamily="18" charset="0"/>
              </a:rPr>
              <a:t> </a:t>
            </a:r>
            <a:r>
              <a:rPr lang="en-US" dirty="0" smtClean="0">
                <a:solidFill>
                  <a:srgbClr val="002060"/>
                </a:solidFill>
                <a:latin typeface="Georgia" pitchFamily="18" charset="0"/>
              </a:rPr>
              <a:t>experienced before </a:t>
            </a:r>
          </a:p>
          <a:p>
            <a:pPr lvl="1"/>
            <a:r>
              <a:rPr lang="en-US" dirty="0" smtClean="0">
                <a:solidFill>
                  <a:srgbClr val="002060"/>
                </a:solidFill>
                <a:latin typeface="Georgia" pitchFamily="18" charset="0"/>
              </a:rPr>
              <a:t> The most rapid changes are in technologies – the unbelievable expansion of </a:t>
            </a:r>
          </a:p>
          <a:p>
            <a:pPr lvl="2"/>
            <a:r>
              <a:rPr lang="en-US" sz="2400" dirty="0" smtClean="0">
                <a:solidFill>
                  <a:srgbClr val="002060"/>
                </a:solidFill>
                <a:latin typeface="Georgia" pitchFamily="18" charset="0"/>
              </a:rPr>
              <a:t>storage capacities</a:t>
            </a:r>
          </a:p>
          <a:p>
            <a:pPr lvl="2"/>
            <a:r>
              <a:rPr lang="en-US" sz="2400" dirty="0" smtClean="0">
                <a:solidFill>
                  <a:srgbClr val="002060"/>
                </a:solidFill>
                <a:latin typeface="Georgia" pitchFamily="18" charset="0"/>
              </a:rPr>
              <a:t>processing speed</a:t>
            </a:r>
            <a:endParaRPr lang="hu-HU" sz="2400" dirty="0" smtClean="0">
              <a:solidFill>
                <a:srgbClr val="002060"/>
              </a:solidFill>
              <a:latin typeface="Georgia" pitchFamily="18" charset="0"/>
            </a:endParaRPr>
          </a:p>
          <a:p>
            <a:pPr lvl="2"/>
            <a:endParaRPr lang="hu-HU" sz="2400" dirty="0" smtClean="0">
              <a:solidFill>
                <a:srgbClr val="002060"/>
              </a:solidFill>
              <a:latin typeface="Myriad "/>
            </a:endParaRPr>
          </a:p>
          <a:p>
            <a:pPr lvl="2" algn="ctr">
              <a:buNone/>
            </a:pPr>
            <a:endParaRPr lang="hu-HU" sz="2400" dirty="0" smtClean="0">
              <a:solidFill>
                <a:srgbClr val="002060"/>
              </a:solidFill>
              <a:latin typeface="Myriad "/>
            </a:endParaRPr>
          </a:p>
          <a:p>
            <a:pPr algn="ctr">
              <a:buNone/>
            </a:pPr>
            <a:r>
              <a:rPr lang="en-US" sz="3200" b="1" dirty="0" smtClean="0">
                <a:solidFill>
                  <a:srgbClr val="FF0000"/>
                </a:solidFill>
                <a:latin typeface="Georgia" pitchFamily="18" charset="0"/>
              </a:rPr>
              <a:t>This is Data Revolution</a:t>
            </a:r>
          </a:p>
          <a:p>
            <a:pPr marL="0" indent="0">
              <a:buNone/>
            </a:pPr>
            <a:endParaRPr lang="hu-HU" dirty="0" smtClean="0">
              <a:solidFill>
                <a:srgbClr val="002060"/>
              </a:solidFill>
              <a:latin typeface="Myriad "/>
            </a:endParaRPr>
          </a:p>
          <a:p>
            <a:pPr>
              <a:buNone/>
            </a:pPr>
            <a:endParaRPr lang="en-US" sz="3200" dirty="0">
              <a:solidFill>
                <a:srgbClr val="002060"/>
              </a:solidFill>
              <a:latin typeface="Myriad "/>
            </a:endParaRPr>
          </a:p>
        </p:txBody>
      </p:sp>
      <p:sp>
        <p:nvSpPr>
          <p:cNvPr id="4" name="Dia számának helye 3"/>
          <p:cNvSpPr>
            <a:spLocks noGrp="1"/>
          </p:cNvSpPr>
          <p:nvPr>
            <p:ph type="sldNum" sz="quarter" idx="12"/>
          </p:nvPr>
        </p:nvSpPr>
        <p:spPr/>
        <p:txBody>
          <a:bodyPr/>
          <a:lstStyle/>
          <a:p>
            <a:fld id="{80DEC6E1-F1C1-444D-8DA3-0621314F7DF1}" type="slidenum">
              <a:rPr lang="hu-HU" smtClean="0"/>
              <a:pPr/>
              <a:t>2</a:t>
            </a:fld>
            <a:endParaRPr lang="hu-HU"/>
          </a:p>
        </p:txBody>
      </p:sp>
      <p:sp>
        <p:nvSpPr>
          <p:cNvPr id="8" name="Lefelé nyíl 7"/>
          <p:cNvSpPr/>
          <p:nvPr/>
        </p:nvSpPr>
        <p:spPr>
          <a:xfrm>
            <a:off x="5438899" y="3859481"/>
            <a:ext cx="380010" cy="6293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37394074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a számának helye 3"/>
          <p:cNvSpPr>
            <a:spLocks noGrp="1"/>
          </p:cNvSpPr>
          <p:nvPr>
            <p:ph type="sldNum" sz="quarter" idx="12"/>
          </p:nvPr>
        </p:nvSpPr>
        <p:spPr/>
        <p:txBody>
          <a:bodyPr/>
          <a:lstStyle/>
          <a:p>
            <a:fld id="{80DEC6E1-F1C1-444D-8DA3-0621314F7DF1}" type="slidenum">
              <a:rPr lang="hu-HU" smtClean="0"/>
              <a:pPr/>
              <a:t>20</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GB" sz="3600" b="1" dirty="0">
                <a:solidFill>
                  <a:srgbClr val="002060"/>
                </a:solidFill>
                <a:latin typeface="Georgia" panose="02040502050405020303" pitchFamily="18" charset="0"/>
              </a:rPr>
              <a:t>Safe Centre</a:t>
            </a:r>
            <a:r>
              <a:rPr lang="hu-HU" sz="3600" b="1" dirty="0">
                <a:solidFill>
                  <a:srgbClr val="002060"/>
                </a:solidFill>
                <a:latin typeface="Georgia" panose="02040502050405020303" pitchFamily="18" charset="0"/>
              </a:rPr>
              <a:t> </a:t>
            </a:r>
            <a:r>
              <a:rPr lang="en-GB" sz="3600" b="1" dirty="0">
                <a:solidFill>
                  <a:srgbClr val="002060"/>
                </a:solidFill>
                <a:latin typeface="Georgia" panose="02040502050405020303" pitchFamily="18" charset="0"/>
              </a:rPr>
              <a:t>in </a:t>
            </a:r>
            <a:r>
              <a:rPr lang="en-GB" sz="3600" b="1" dirty="0" smtClean="0">
                <a:solidFill>
                  <a:srgbClr val="002060"/>
                </a:solidFill>
                <a:latin typeface="Georgia" panose="02040502050405020303" pitchFamily="18" charset="0"/>
              </a:rPr>
              <a:t>figures</a:t>
            </a:r>
            <a:endParaRPr lang="en-US" sz="3600" b="1" i="1" dirty="0">
              <a:solidFill>
                <a:srgbClr val="002060"/>
              </a:solidFill>
              <a:latin typeface="Georgia" panose="02040502050405020303" pitchFamily="18" charset="0"/>
            </a:endParaRPr>
          </a:p>
        </p:txBody>
      </p:sp>
      <p:sp>
        <p:nvSpPr>
          <p:cNvPr id="11" name="Szövegdoboz 10"/>
          <p:cNvSpPr txBox="1"/>
          <p:nvPr/>
        </p:nvSpPr>
        <p:spPr>
          <a:xfrm>
            <a:off x="4607627" y="6103917"/>
            <a:ext cx="2054432" cy="276999"/>
          </a:xfrm>
          <a:prstGeom prst="rect">
            <a:avLst/>
          </a:prstGeom>
          <a:noFill/>
        </p:spPr>
        <p:txBody>
          <a:bodyPr wrap="square" rtlCol="0">
            <a:spAutoFit/>
          </a:bodyPr>
          <a:lstStyle/>
          <a:p>
            <a:r>
              <a:rPr lang="hu-HU" sz="1200" dirty="0" smtClean="0">
                <a:solidFill>
                  <a:srgbClr val="002060"/>
                </a:solidFill>
                <a:latin typeface="Georgia" pitchFamily="18" charset="0"/>
              </a:rPr>
              <a:t>* 6 </a:t>
            </a:r>
            <a:r>
              <a:rPr lang="en-US" sz="1200" dirty="0" smtClean="0">
                <a:solidFill>
                  <a:srgbClr val="002060"/>
                </a:solidFill>
                <a:latin typeface="Georgia" pitchFamily="18" charset="0"/>
              </a:rPr>
              <a:t>remote access</a:t>
            </a:r>
            <a:r>
              <a:rPr lang="hu-HU" sz="1200" dirty="0" smtClean="0">
                <a:solidFill>
                  <a:srgbClr val="002060"/>
                </a:solidFill>
                <a:latin typeface="Georgia" pitchFamily="18" charset="0"/>
              </a:rPr>
              <a:t>es</a:t>
            </a:r>
            <a:endParaRPr lang="en-US" sz="1200" dirty="0">
              <a:solidFill>
                <a:srgbClr val="002060"/>
              </a:solidFill>
              <a:latin typeface="Georgia" pitchFamily="18" charset="0"/>
            </a:endParaRPr>
          </a:p>
        </p:txBody>
      </p:sp>
      <p:graphicFrame>
        <p:nvGraphicFramePr>
          <p:cNvPr id="9" name="Diagram 8"/>
          <p:cNvGraphicFramePr>
            <a:graphicFrameLocks/>
          </p:cNvGraphicFramePr>
          <p:nvPr>
            <p:extLst>
              <p:ext uri="{D42A27DB-BD31-4B8C-83A1-F6EECF244321}">
                <p14:modId xmlns:p14="http://schemas.microsoft.com/office/powerpoint/2010/main" val="3564614119"/>
              </p:ext>
            </p:extLst>
          </p:nvPr>
        </p:nvGraphicFramePr>
        <p:xfrm>
          <a:off x="283464" y="1086675"/>
          <a:ext cx="5660136" cy="48747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Diagram 7"/>
          <p:cNvGraphicFramePr>
            <a:graphicFrameLocks/>
          </p:cNvGraphicFramePr>
          <p:nvPr>
            <p:extLst>
              <p:ext uri="{D42A27DB-BD31-4B8C-83A1-F6EECF244321}">
                <p14:modId xmlns:p14="http://schemas.microsoft.com/office/powerpoint/2010/main" val="2531123279"/>
              </p:ext>
            </p:extLst>
          </p:nvPr>
        </p:nvGraphicFramePr>
        <p:xfrm>
          <a:off x="5634842" y="1244010"/>
          <a:ext cx="6475642" cy="4095112"/>
        </p:xfrm>
        <a:graphic>
          <a:graphicData uri="http://schemas.openxmlformats.org/drawingml/2006/chart">
            <c:chart xmlns:c="http://schemas.openxmlformats.org/drawingml/2006/chart" xmlns:r="http://schemas.openxmlformats.org/officeDocument/2006/relationships" r:id="rId3"/>
          </a:graphicData>
        </a:graphic>
      </p:graphicFrame>
      <p:sp>
        <p:nvSpPr>
          <p:cNvPr id="3" name="Lekerekített téglalapbuborék 2"/>
          <p:cNvSpPr/>
          <p:nvPr/>
        </p:nvSpPr>
        <p:spPr>
          <a:xfrm>
            <a:off x="11477847" y="1727465"/>
            <a:ext cx="714153" cy="733647"/>
          </a:xfrm>
          <a:prstGeom prst="wedgeRoundRectCallout">
            <a:avLst>
              <a:gd name="adj1" fmla="val -10411"/>
              <a:gd name="adj2" fmla="val 161051"/>
              <a:gd name="adj3" fmla="val 16667"/>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1000" dirty="0" smtClean="0">
                <a:solidFill>
                  <a:schemeClr val="tx1"/>
                </a:solidFill>
                <a:latin typeface="Georgia" panose="02040502050405020303" pitchFamily="18" charset="0"/>
              </a:rPr>
              <a:t>HAS CERS</a:t>
            </a:r>
          </a:p>
          <a:p>
            <a:pPr algn="ctr"/>
            <a:r>
              <a:rPr lang="hu-HU" sz="1000" dirty="0" smtClean="0">
                <a:solidFill>
                  <a:schemeClr val="tx1"/>
                </a:solidFill>
                <a:latin typeface="Georgia" panose="02040502050405020303" pitchFamily="18" charset="0"/>
              </a:rPr>
              <a:t>59</a:t>
            </a:r>
            <a:endParaRPr lang="hu-HU" sz="1000" dirty="0">
              <a:solidFill>
                <a:schemeClr val="tx1"/>
              </a:solidFill>
              <a:latin typeface="Georgia" panose="02040502050405020303" pitchFamily="18" charset="0"/>
            </a:endParaRPr>
          </a:p>
        </p:txBody>
      </p:sp>
    </p:spTree>
    <p:extLst>
      <p:ext uri="{BB962C8B-B14F-4D97-AF65-F5344CB8AC3E}">
        <p14:creationId xmlns:p14="http://schemas.microsoft.com/office/powerpoint/2010/main" val="37394074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a számának helye 3"/>
          <p:cNvSpPr>
            <a:spLocks noGrp="1"/>
          </p:cNvSpPr>
          <p:nvPr>
            <p:ph type="sldNum" sz="quarter" idx="12"/>
          </p:nvPr>
        </p:nvSpPr>
        <p:spPr/>
        <p:txBody>
          <a:bodyPr/>
          <a:lstStyle/>
          <a:p>
            <a:fld id="{80DEC6E1-F1C1-444D-8DA3-0621314F7DF1}" type="slidenum">
              <a:rPr lang="hu-HU" smtClean="0"/>
              <a:pPr/>
              <a:t>21</a:t>
            </a:fld>
            <a:endParaRPr lang="hu-HU"/>
          </a:p>
        </p:txBody>
      </p:sp>
      <p:sp>
        <p:nvSpPr>
          <p:cNvPr id="6" name="Szövegdoboz 5"/>
          <p:cNvSpPr txBox="1"/>
          <p:nvPr/>
        </p:nvSpPr>
        <p:spPr>
          <a:xfrm>
            <a:off x="0" y="175310"/>
            <a:ext cx="12190750" cy="646331"/>
          </a:xfrm>
          <a:prstGeom prst="rect">
            <a:avLst/>
          </a:prstGeom>
          <a:noFill/>
        </p:spPr>
        <p:txBody>
          <a:bodyPr wrap="square" rtlCol="0">
            <a:spAutoFit/>
          </a:bodyPr>
          <a:lstStyle/>
          <a:p>
            <a:pPr algn="ctr"/>
            <a:r>
              <a:rPr lang="en-US" sz="3600" b="1" dirty="0" smtClean="0">
                <a:solidFill>
                  <a:srgbClr val="002060"/>
                </a:solidFill>
                <a:latin typeface="Georgia" panose="02040502050405020303" pitchFamily="18" charset="0"/>
              </a:rPr>
              <a:t>Pricing</a:t>
            </a:r>
            <a:r>
              <a:rPr lang="hu-HU" sz="3600" b="1" dirty="0" smtClean="0">
                <a:solidFill>
                  <a:srgbClr val="002060"/>
                </a:solidFill>
                <a:latin typeface="Georgia" panose="02040502050405020303" pitchFamily="18" charset="0"/>
              </a:rPr>
              <a:t> of Output </a:t>
            </a:r>
            <a:r>
              <a:rPr lang="en-US" sz="3600" b="1" dirty="0" smtClean="0">
                <a:solidFill>
                  <a:srgbClr val="002060"/>
                </a:solidFill>
                <a:latin typeface="Georgia" panose="02040502050405020303" pitchFamily="18" charset="0"/>
              </a:rPr>
              <a:t>Checking</a:t>
            </a:r>
            <a:endParaRPr lang="en-US" sz="3600" b="1" dirty="0">
              <a:solidFill>
                <a:srgbClr val="002060"/>
              </a:solidFill>
              <a:latin typeface="Georgia" panose="02040502050405020303" pitchFamily="18" charset="0"/>
            </a:endParaRPr>
          </a:p>
        </p:txBody>
      </p:sp>
      <p:graphicFrame>
        <p:nvGraphicFramePr>
          <p:cNvPr id="12" name="Objektum 11"/>
          <p:cNvGraphicFramePr>
            <a:graphicFrameLocks noChangeAspect="1"/>
          </p:cNvGraphicFramePr>
          <p:nvPr>
            <p:extLst/>
          </p:nvPr>
        </p:nvGraphicFramePr>
        <p:xfrm>
          <a:off x="7137778" y="748489"/>
          <a:ext cx="4819281" cy="3651250"/>
        </p:xfrm>
        <a:graphic>
          <a:graphicData uri="http://schemas.openxmlformats.org/presentationml/2006/ole">
            <mc:AlternateContent xmlns:mc="http://schemas.openxmlformats.org/markup-compatibility/2006">
              <mc:Choice xmlns:v="urn:schemas-microsoft-com:vml" Requires="v">
                <p:oleObj spid="_x0000_s1068" name="Munkalap" r:id="rId3" imgW="4819572" imgH="3651365" progId="Excel.Sheet.12">
                  <p:embed/>
                </p:oleObj>
              </mc:Choice>
              <mc:Fallback>
                <p:oleObj name="Munkalap" r:id="rId3" imgW="4819572" imgH="3651365" progId="Excel.Sheet.12">
                  <p:embed/>
                  <p:pic>
                    <p:nvPicPr>
                      <p:cNvPr id="0" name="Picture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37778" y="748489"/>
                        <a:ext cx="4819281" cy="3651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Táblázat 13"/>
          <p:cNvGraphicFramePr>
            <a:graphicFrameLocks noGrp="1"/>
          </p:cNvGraphicFramePr>
          <p:nvPr>
            <p:extLst/>
          </p:nvPr>
        </p:nvGraphicFramePr>
        <p:xfrm>
          <a:off x="316874" y="748489"/>
          <a:ext cx="6349740" cy="5665162"/>
        </p:xfrm>
        <a:graphic>
          <a:graphicData uri="http://schemas.openxmlformats.org/drawingml/2006/table">
            <a:tbl>
              <a:tblPr/>
              <a:tblGrid>
                <a:gridCol w="1186215">
                  <a:extLst>
                    <a:ext uri="{9D8B030D-6E8A-4147-A177-3AD203B41FA5}">
                      <a16:colId xmlns:a16="http://schemas.microsoft.com/office/drawing/2014/main" val="20000"/>
                    </a:ext>
                  </a:extLst>
                </a:gridCol>
                <a:gridCol w="1702568">
                  <a:extLst>
                    <a:ext uri="{9D8B030D-6E8A-4147-A177-3AD203B41FA5}">
                      <a16:colId xmlns:a16="http://schemas.microsoft.com/office/drawing/2014/main" val="20001"/>
                    </a:ext>
                  </a:extLst>
                </a:gridCol>
                <a:gridCol w="1939810">
                  <a:extLst>
                    <a:ext uri="{9D8B030D-6E8A-4147-A177-3AD203B41FA5}">
                      <a16:colId xmlns:a16="http://schemas.microsoft.com/office/drawing/2014/main" val="20002"/>
                    </a:ext>
                  </a:extLst>
                </a:gridCol>
                <a:gridCol w="1521147">
                  <a:extLst>
                    <a:ext uri="{9D8B030D-6E8A-4147-A177-3AD203B41FA5}">
                      <a16:colId xmlns:a16="http://schemas.microsoft.com/office/drawing/2014/main" val="20003"/>
                    </a:ext>
                  </a:extLst>
                </a:gridCol>
              </a:tblGrid>
              <a:tr h="236422">
                <a:tc gridSpan="4">
                  <a:txBody>
                    <a:bodyPr/>
                    <a:lstStyle/>
                    <a:p>
                      <a:pPr algn="ctr" fontAlgn="ctr"/>
                      <a:r>
                        <a:rPr lang="en-US" sz="1600" b="1" i="0" u="none" strike="noStrike" dirty="0">
                          <a:solidFill>
                            <a:srgbClr val="002060"/>
                          </a:solidFill>
                          <a:effectLst/>
                          <a:latin typeface="Georgia" panose="02040502050405020303" pitchFamily="18" charset="0"/>
                        </a:rPr>
                        <a:t>One type of research result</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hu-HU"/>
                    </a:p>
                  </a:txBody>
                  <a:tcPr/>
                </a:tc>
                <a:tc hMerge="1">
                  <a:txBody>
                    <a:bodyPr/>
                    <a:lstStyle/>
                    <a:p>
                      <a:endParaRPr lang="hu-HU"/>
                    </a:p>
                  </a:txBody>
                  <a:tcPr/>
                </a:tc>
                <a:tc hMerge="1">
                  <a:txBody>
                    <a:bodyPr/>
                    <a:lstStyle/>
                    <a:p>
                      <a:endParaRPr lang="hu-HU"/>
                    </a:p>
                  </a:txBody>
                  <a:tcPr/>
                </a:tc>
                <a:extLst>
                  <a:ext uri="{0D108BD9-81ED-4DB2-BD59-A6C34878D82A}">
                    <a16:rowId xmlns:a16="http://schemas.microsoft.com/office/drawing/2014/main" val="10000"/>
                  </a:ext>
                </a:extLst>
              </a:tr>
              <a:tr h="597622">
                <a:tc>
                  <a:txBody>
                    <a:bodyPr/>
                    <a:lstStyle/>
                    <a:p>
                      <a:pPr algn="ctr" fontAlgn="ctr"/>
                      <a:r>
                        <a:rPr lang="en-US" sz="1600" b="1" i="0" u="none" strike="noStrike" noProof="0" dirty="0" smtClean="0">
                          <a:solidFill>
                            <a:srgbClr val="002060"/>
                          </a:solidFill>
                          <a:effectLst/>
                          <a:latin typeface="Georgia" panose="02040502050405020303" pitchFamily="18" charset="0"/>
                        </a:rPr>
                        <a:t>Types</a:t>
                      </a:r>
                      <a:r>
                        <a:rPr lang="hu-HU" sz="1600" b="1" i="0" u="none" strike="noStrike" dirty="0" smtClean="0">
                          <a:solidFill>
                            <a:srgbClr val="002060"/>
                          </a:solidFill>
                          <a:effectLst/>
                          <a:latin typeface="Georgia" panose="02040502050405020303" pitchFamily="18" charset="0"/>
                        </a:rPr>
                        <a:t> </a:t>
                      </a:r>
                      <a:r>
                        <a:rPr lang="hu-HU" sz="1600" b="1" i="0" u="none" strike="noStrike" dirty="0">
                          <a:solidFill>
                            <a:srgbClr val="002060"/>
                          </a:solidFill>
                          <a:effectLst/>
                          <a:latin typeface="Georgia" panose="02040502050405020303" pitchFamily="18" charset="0"/>
                        </a:rPr>
                        <a:t>of Output</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hu-HU" sz="1600" b="1" i="0" u="none" strike="noStrike">
                          <a:solidFill>
                            <a:srgbClr val="002060"/>
                          </a:solidFill>
                          <a:effectLst/>
                          <a:latin typeface="Georgia" panose="02040502050405020303" pitchFamily="18" charset="0"/>
                        </a:rPr>
                        <a:t>Denomination</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hu-HU" sz="1600" b="1" i="0" u="none" strike="noStrike">
                          <a:solidFill>
                            <a:srgbClr val="002060"/>
                          </a:solidFill>
                          <a:effectLst/>
                          <a:latin typeface="Georgia" panose="02040502050405020303" pitchFamily="18" charset="0"/>
                        </a:rPr>
                        <a:t>Number of research results</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hu-HU" sz="1600" b="1" i="0" u="none" strike="noStrike">
                          <a:solidFill>
                            <a:srgbClr val="002060"/>
                          </a:solidFill>
                          <a:effectLst/>
                          <a:latin typeface="Georgia" panose="02040502050405020303" pitchFamily="18" charset="0"/>
                        </a:rPr>
                        <a:t>Expenditures in shifts</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5229">
                <a:tc>
                  <a:txBody>
                    <a:bodyPr/>
                    <a:lstStyle/>
                    <a:p>
                      <a:pPr algn="ctr" fontAlgn="ctr"/>
                      <a:r>
                        <a:rPr lang="hu-HU" sz="1600" b="0" i="0" u="none" strike="noStrike" dirty="0">
                          <a:solidFill>
                            <a:srgbClr val="002060"/>
                          </a:solidFill>
                          <a:effectLst/>
                          <a:latin typeface="Georgia" panose="02040502050405020303" pitchFamily="18" charset="0"/>
                        </a:rPr>
                        <a:t>1</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diagrams, graphs</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hu-HU" sz="1600" b="0" i="0" u="none" strike="noStrike">
                          <a:solidFill>
                            <a:srgbClr val="002060"/>
                          </a:solidFill>
                          <a:effectLst/>
                          <a:latin typeface="Georgia" panose="02040502050405020303" pitchFamily="18" charset="0"/>
                        </a:rPr>
                        <a:t>max. 25 db pieces</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hu-HU" sz="1600" b="0" i="0" u="none" strike="noStrike">
                          <a:solidFill>
                            <a:srgbClr val="002060"/>
                          </a:solidFill>
                          <a:effectLst/>
                          <a:latin typeface="Georgia" panose="02040502050405020303" pitchFamily="18" charset="0"/>
                        </a:rPr>
                        <a:t>¼ day</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6357">
                <a:tc>
                  <a:txBody>
                    <a:bodyPr/>
                    <a:lstStyle/>
                    <a:p>
                      <a:pPr algn="ctr" fontAlgn="ctr"/>
                      <a:r>
                        <a:rPr lang="hu-HU" sz="1600" b="0" i="0" u="none" strike="noStrike" dirty="0">
                          <a:solidFill>
                            <a:srgbClr val="002060"/>
                          </a:solidFill>
                          <a:effectLst/>
                          <a:latin typeface="Georgia" panose="02040502050405020303" pitchFamily="18" charset="0"/>
                        </a:rPr>
                        <a:t>2</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statistical model results</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hu-HU" sz="1600" b="0" i="0" u="none" strike="noStrike">
                          <a:solidFill>
                            <a:srgbClr val="002060"/>
                          </a:solidFill>
                          <a:effectLst/>
                          <a:latin typeface="Georgia" panose="02040502050405020303" pitchFamily="18" charset="0"/>
                        </a:rPr>
                        <a:t>max. 50 executed program</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hu-HU" sz="1600" b="0" i="0" u="none" strike="noStrike">
                          <a:solidFill>
                            <a:srgbClr val="002060"/>
                          </a:solidFill>
                          <a:effectLst/>
                          <a:latin typeface="Georgia" panose="02040502050405020303" pitchFamily="18" charset="0"/>
                        </a:rPr>
                        <a:t>¼ day</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93149">
                <a:tc>
                  <a:txBody>
                    <a:bodyPr/>
                    <a:lstStyle/>
                    <a:p>
                      <a:pPr algn="ctr" fontAlgn="ctr"/>
                      <a:r>
                        <a:rPr lang="hu-HU" sz="1600" b="0" i="0" u="none" strike="noStrike">
                          <a:solidFill>
                            <a:srgbClr val="002060"/>
                          </a:solidFill>
                          <a:effectLst/>
                          <a:latin typeface="Georgia" panose="02040502050405020303" pitchFamily="18" charset="0"/>
                        </a:rPr>
                        <a:t>3</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2060"/>
                          </a:solidFill>
                          <a:effectLst/>
                          <a:latin typeface="Georgia" panose="02040502050405020303" pitchFamily="18" charset="0"/>
                        </a:rPr>
                        <a:t>mean, deviation and one dimensional tables</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max</a:t>
                      </a:r>
                      <a:r>
                        <a:rPr lang="hu-HU" sz="1600" b="0" i="0" u="none" strike="noStrike" dirty="0" smtClean="0">
                          <a:solidFill>
                            <a:srgbClr val="002060"/>
                          </a:solidFill>
                          <a:effectLst/>
                          <a:latin typeface="Georgia" panose="02040502050405020303" pitchFamily="18" charset="0"/>
                        </a:rPr>
                        <a:t>. </a:t>
                      </a:r>
                      <a:r>
                        <a:rPr lang="hu-HU" sz="1600" b="0" i="0" u="none" strike="noStrike" dirty="0">
                          <a:solidFill>
                            <a:srgbClr val="002060"/>
                          </a:solidFill>
                          <a:effectLst/>
                          <a:latin typeface="Georgia" panose="02040502050405020303" pitchFamily="18" charset="0"/>
                        </a:rPr>
                        <a:t>25 </a:t>
                      </a:r>
                      <a:r>
                        <a:rPr lang="en-US" sz="1600" b="0" i="0" u="none" strike="noStrike" noProof="0" dirty="0" smtClean="0">
                          <a:solidFill>
                            <a:srgbClr val="002060"/>
                          </a:solidFill>
                          <a:effectLst/>
                          <a:latin typeface="Georgia" panose="02040502050405020303" pitchFamily="18" charset="0"/>
                        </a:rPr>
                        <a:t>tables</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hu-HU" sz="1600" b="0" i="0" u="none" strike="noStrike">
                          <a:solidFill>
                            <a:srgbClr val="002060"/>
                          </a:solidFill>
                          <a:effectLst/>
                          <a:latin typeface="Georgia" panose="02040502050405020303" pitchFamily="18" charset="0"/>
                        </a:rPr>
                        <a:t>¼ day</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36422">
                <a:tc gridSpan="4">
                  <a:txBody>
                    <a:bodyPr/>
                    <a:lstStyle/>
                    <a:p>
                      <a:pPr algn="ctr" fontAlgn="ctr"/>
                      <a:r>
                        <a:rPr lang="en-US" sz="1600" b="1" i="0" u="none" strike="noStrike" dirty="0">
                          <a:solidFill>
                            <a:srgbClr val="002060"/>
                          </a:solidFill>
                          <a:effectLst/>
                          <a:latin typeface="Georgia" panose="02040502050405020303" pitchFamily="18" charset="0"/>
                        </a:rPr>
                        <a:t>Several types of research results</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hu-HU"/>
                    </a:p>
                  </a:txBody>
                  <a:tcPr/>
                </a:tc>
                <a:tc hMerge="1">
                  <a:txBody>
                    <a:bodyPr/>
                    <a:lstStyle/>
                    <a:p>
                      <a:endParaRPr lang="hu-HU"/>
                    </a:p>
                  </a:txBody>
                  <a:tcPr/>
                </a:tc>
                <a:tc hMerge="1">
                  <a:txBody>
                    <a:bodyPr/>
                    <a:lstStyle/>
                    <a:p>
                      <a:endParaRPr lang="hu-HU"/>
                    </a:p>
                  </a:txBody>
                  <a:tcPr/>
                </a:tc>
                <a:extLst>
                  <a:ext uri="{0D108BD9-81ED-4DB2-BD59-A6C34878D82A}">
                    <a16:rowId xmlns:a16="http://schemas.microsoft.com/office/drawing/2014/main" val="10005"/>
                  </a:ext>
                </a:extLst>
              </a:tr>
              <a:tr h="681251">
                <a:tc>
                  <a:txBody>
                    <a:bodyPr/>
                    <a:lstStyle/>
                    <a:p>
                      <a:pPr algn="ctr" fontAlgn="ctr"/>
                      <a:r>
                        <a:rPr lang="en-US" sz="1600" b="1" i="0" u="none" strike="noStrike">
                          <a:solidFill>
                            <a:srgbClr val="002060"/>
                          </a:solidFill>
                          <a:effectLst/>
                          <a:latin typeface="Georgia" panose="02040502050405020303" pitchFamily="18" charset="0"/>
                        </a:rPr>
                        <a:t>Types and size of outputs</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noProof="0" dirty="0" smtClean="0">
                          <a:solidFill>
                            <a:srgbClr val="002060"/>
                          </a:solidFill>
                          <a:effectLst/>
                          <a:latin typeface="Georgia" panose="02040502050405020303" pitchFamily="18" charset="0"/>
                        </a:rPr>
                        <a:t>Pieces of research results</a:t>
                      </a:r>
                      <a:endParaRPr lang="en-US" sz="1600" b="1"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hu-HU" sz="1600" b="1" i="0" u="none" strike="noStrike">
                          <a:solidFill>
                            <a:srgbClr val="002060"/>
                          </a:solidFill>
                          <a:effectLst/>
                          <a:latin typeface="Georgia" panose="02040502050405020303" pitchFamily="18" charset="0"/>
                        </a:rPr>
                        <a:t>Total size of outputs</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hu-HU" sz="1600" b="1" i="0" u="none" strike="noStrike">
                          <a:solidFill>
                            <a:srgbClr val="002060"/>
                          </a:solidFill>
                          <a:effectLst/>
                          <a:latin typeface="Georgia" panose="02040502050405020303" pitchFamily="18" charset="0"/>
                        </a:rPr>
                        <a:t>Expenditures in shifts</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49556">
                <a:tc>
                  <a:txBody>
                    <a:bodyPr/>
                    <a:lstStyle/>
                    <a:p>
                      <a:pPr algn="ctr" fontAlgn="ctr"/>
                      <a:r>
                        <a:rPr lang="hu-HU" sz="1600" b="0" i="0" u="none" strike="noStrike">
                          <a:solidFill>
                            <a:srgbClr val="002060"/>
                          </a:solidFill>
                          <a:effectLst/>
                          <a:latin typeface="Georgia" panose="02040502050405020303" pitchFamily="18" charset="0"/>
                        </a:rPr>
                        <a:t>4</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max. 5 files</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max. 1 MB</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¼ day</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82393">
                <a:tc>
                  <a:txBody>
                    <a:bodyPr/>
                    <a:lstStyle/>
                    <a:p>
                      <a:pPr algn="ctr" fontAlgn="ctr"/>
                      <a:r>
                        <a:rPr lang="hu-HU" sz="1600" b="0" i="0" u="none" strike="noStrike">
                          <a:solidFill>
                            <a:srgbClr val="002060"/>
                          </a:solidFill>
                          <a:effectLst/>
                          <a:latin typeface="Georgia" panose="02040502050405020303" pitchFamily="18" charset="0"/>
                        </a:rPr>
                        <a:t>5</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max.10 files</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max. 3 MB</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½ day</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49556">
                <a:tc>
                  <a:txBody>
                    <a:bodyPr/>
                    <a:lstStyle/>
                    <a:p>
                      <a:pPr algn="ctr" fontAlgn="ctr"/>
                      <a:r>
                        <a:rPr lang="hu-HU" sz="1600" b="0" i="0" u="none" strike="noStrike">
                          <a:solidFill>
                            <a:srgbClr val="002060"/>
                          </a:solidFill>
                          <a:effectLst/>
                          <a:latin typeface="Georgia" panose="02040502050405020303" pitchFamily="18" charset="0"/>
                        </a:rPr>
                        <a:t>6</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max. 25 files</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max. 5 MB</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 2/3 day </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75826">
                <a:tc>
                  <a:txBody>
                    <a:bodyPr/>
                    <a:lstStyle/>
                    <a:p>
                      <a:pPr algn="ctr" fontAlgn="ctr"/>
                      <a:r>
                        <a:rPr lang="hu-HU" sz="1600" b="0" i="0" u="none" strike="noStrike">
                          <a:solidFill>
                            <a:srgbClr val="002060"/>
                          </a:solidFill>
                          <a:effectLst/>
                          <a:latin typeface="Georgia" panose="02040502050405020303" pitchFamily="18" charset="0"/>
                        </a:rPr>
                        <a:t>7</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max. 50 files</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max. 8 MB</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1 day</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31462">
                <a:tc>
                  <a:txBody>
                    <a:bodyPr/>
                    <a:lstStyle/>
                    <a:p>
                      <a:pPr algn="ctr" fontAlgn="ctr"/>
                      <a:r>
                        <a:rPr lang="hu-HU" sz="1600" b="0" i="0" u="none" strike="noStrike">
                          <a:solidFill>
                            <a:srgbClr val="002060"/>
                          </a:solidFill>
                          <a:effectLst/>
                          <a:latin typeface="Georgia" panose="02040502050405020303" pitchFamily="18" charset="0"/>
                        </a:rPr>
                        <a:t>8</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max 100 files</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  max. 10 MB</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2 days</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681251">
                <a:tc>
                  <a:txBody>
                    <a:bodyPr/>
                    <a:lstStyle/>
                    <a:p>
                      <a:pPr algn="ctr" fontAlgn="ctr"/>
                      <a:r>
                        <a:rPr lang="hu-HU" sz="1600" b="0" i="0" u="none" strike="noStrike">
                          <a:solidFill>
                            <a:srgbClr val="002060"/>
                          </a:solidFill>
                          <a:effectLst/>
                          <a:latin typeface="Georgia" panose="02040502050405020303" pitchFamily="18" charset="0"/>
                        </a:rPr>
                        <a:t>9</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hu-HU" sz="1600" b="0" i="0" u="none" strike="noStrike">
                          <a:solidFill>
                            <a:srgbClr val="002060"/>
                          </a:solidFill>
                          <a:effectLst/>
                          <a:latin typeface="Georgia" panose="02040502050405020303" pitchFamily="18" charset="0"/>
                        </a:rPr>
                        <a:t>101 files and more</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noProof="0" dirty="0" smtClean="0">
                          <a:solidFill>
                            <a:srgbClr val="002060"/>
                          </a:solidFill>
                          <a:effectLst/>
                          <a:latin typeface="Georgia" panose="02040502050405020303" pitchFamily="18" charset="0"/>
                        </a:rPr>
                        <a:t>-</a:t>
                      </a:r>
                      <a:endParaRPr lang="en-US" sz="1600" b="0" i="0" u="none" strike="noStrike" noProof="0" dirty="0">
                        <a:solidFill>
                          <a:srgbClr val="002060"/>
                        </a:solidFill>
                        <a:effectLst/>
                        <a:latin typeface="Georgia" panose="02040502050405020303" pitchFamily="18" charset="0"/>
                      </a:endParaRP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2060"/>
                          </a:solidFill>
                          <a:effectLst/>
                          <a:latin typeface="Georgia" panose="02040502050405020303" pitchFamily="18" charset="0"/>
                        </a:rPr>
                        <a:t>based on quantity of outputs</a:t>
                      </a:r>
                    </a:p>
                  </a:txBody>
                  <a:tcPr marL="5340" marR="5340" marT="53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27516602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912628" y="195005"/>
            <a:ext cx="10515600" cy="528010"/>
          </a:xfrm>
        </p:spPr>
        <p:txBody>
          <a:bodyPr>
            <a:normAutofit fontScale="90000"/>
          </a:bodyPr>
          <a:lstStyle/>
          <a:p>
            <a:pPr algn="ctr"/>
            <a:r>
              <a:rPr lang="hu-HU" sz="3600" b="1" dirty="0" smtClean="0">
                <a:solidFill>
                  <a:srgbClr val="002060"/>
                </a:solidFill>
                <a:latin typeface="Georgia" panose="02040502050405020303" pitchFamily="18" charset="0"/>
              </a:rPr>
              <a:t>HCSO </a:t>
            </a:r>
            <a:r>
              <a:rPr lang="en-US" sz="3600" b="1" dirty="0" smtClean="0">
                <a:solidFill>
                  <a:srgbClr val="002060"/>
                </a:solidFill>
                <a:latin typeface="Georgia" panose="02040502050405020303" pitchFamily="18" charset="0"/>
              </a:rPr>
              <a:t>strives to meet users’ requirements</a:t>
            </a:r>
            <a:endParaRPr lang="en-US" sz="3600" b="1" dirty="0">
              <a:solidFill>
                <a:srgbClr val="002060"/>
              </a:solidFill>
              <a:latin typeface="Georgia" panose="02040502050405020303" pitchFamily="18" charset="0"/>
            </a:endParaRPr>
          </a:p>
        </p:txBody>
      </p:sp>
      <p:sp>
        <p:nvSpPr>
          <p:cNvPr id="3" name="Tartalom helye 2"/>
          <p:cNvSpPr>
            <a:spLocks noGrp="1"/>
          </p:cNvSpPr>
          <p:nvPr>
            <p:ph idx="1"/>
          </p:nvPr>
        </p:nvSpPr>
        <p:spPr>
          <a:xfrm>
            <a:off x="566928" y="1323832"/>
            <a:ext cx="11073384" cy="4853131"/>
          </a:xfrm>
        </p:spPr>
        <p:txBody>
          <a:bodyPr>
            <a:normAutofit/>
          </a:bodyPr>
          <a:lstStyle/>
          <a:p>
            <a:r>
              <a:rPr lang="en-US" dirty="0" smtClean="0">
                <a:solidFill>
                  <a:srgbClr val="002060"/>
                </a:solidFill>
                <a:latin typeface="Georgia" panose="02040502050405020303" pitchFamily="18" charset="0"/>
              </a:rPr>
              <a:t>Since</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2015 </a:t>
            </a:r>
            <a:r>
              <a:rPr lang="en-US" dirty="0">
                <a:solidFill>
                  <a:srgbClr val="002060"/>
                </a:solidFill>
                <a:latin typeface="Georgia" panose="02040502050405020303" pitchFamily="18" charset="0"/>
              </a:rPr>
              <a:t>HCSO </a:t>
            </a:r>
            <a:r>
              <a:rPr lang="hu-HU" dirty="0" smtClean="0">
                <a:solidFill>
                  <a:srgbClr val="002060"/>
                </a:solidFill>
                <a:latin typeface="Georgia" panose="02040502050405020303" pitchFamily="18" charset="0"/>
              </a:rPr>
              <a:t>has </a:t>
            </a:r>
            <a:r>
              <a:rPr lang="en-US" dirty="0" smtClean="0">
                <a:solidFill>
                  <a:srgbClr val="002060"/>
                </a:solidFill>
                <a:latin typeface="Georgia" panose="02040502050405020303" pitchFamily="18" charset="0"/>
              </a:rPr>
              <a:t>operated </a:t>
            </a:r>
            <a:r>
              <a:rPr lang="en-US" dirty="0">
                <a:solidFill>
                  <a:srgbClr val="002060"/>
                </a:solidFill>
                <a:latin typeface="Georgia" panose="02040502050405020303" pitchFamily="18" charset="0"/>
              </a:rPr>
              <a:t>de facto 2 SCs</a:t>
            </a:r>
            <a:endParaRPr lang="hu-HU" dirty="0">
              <a:solidFill>
                <a:srgbClr val="002060"/>
              </a:solidFill>
              <a:latin typeface="Georgia" panose="02040502050405020303" pitchFamily="18" charset="0"/>
            </a:endParaRPr>
          </a:p>
          <a:p>
            <a:pPr lvl="1"/>
            <a:r>
              <a:rPr lang="en-US" dirty="0">
                <a:solidFill>
                  <a:srgbClr val="002060"/>
                </a:solidFill>
                <a:latin typeface="Georgia" panose="02040502050405020303" pitchFamily="18" charset="0"/>
              </a:rPr>
              <a:t>The </a:t>
            </a:r>
            <a:r>
              <a:rPr lang="en-US" dirty="0" smtClean="0">
                <a:solidFill>
                  <a:srgbClr val="002060"/>
                </a:solidFill>
                <a:latin typeface="Georgia" panose="02040502050405020303" pitchFamily="18" charset="0"/>
              </a:rPr>
              <a:t>basic</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one</a:t>
            </a:r>
            <a:endParaRPr lang="en-US" dirty="0">
              <a:solidFill>
                <a:srgbClr val="002060"/>
              </a:solidFill>
              <a:latin typeface="Georgia" panose="02040502050405020303" pitchFamily="18" charset="0"/>
            </a:endParaRPr>
          </a:p>
          <a:p>
            <a:pPr lvl="1"/>
            <a:r>
              <a:rPr lang="en-US" dirty="0">
                <a:solidFill>
                  <a:srgbClr val="002060"/>
                </a:solidFill>
                <a:latin typeface="Georgia" panose="02040502050405020303" pitchFamily="18" charset="0"/>
              </a:rPr>
              <a:t>One for </a:t>
            </a:r>
            <a:r>
              <a:rPr lang="en-US" dirty="0" smtClean="0">
                <a:solidFill>
                  <a:srgbClr val="002060"/>
                </a:solidFill>
                <a:latin typeface="Georgia" panose="02040502050405020303" pitchFamily="18" charset="0"/>
              </a:rPr>
              <a:t>HA</a:t>
            </a:r>
            <a:r>
              <a:rPr lang="hu-HU" dirty="0" smtClean="0">
                <a:solidFill>
                  <a:srgbClr val="002060"/>
                </a:solidFill>
                <a:latin typeface="Georgia" panose="02040502050405020303" pitchFamily="18" charset="0"/>
              </a:rPr>
              <a:t>S</a:t>
            </a:r>
            <a:r>
              <a:rPr lang="en-US" dirty="0" smtClean="0">
                <a:solidFill>
                  <a:srgbClr val="002060"/>
                </a:solidFill>
                <a:latin typeface="Georgia" panose="02040502050405020303" pitchFamily="18" charset="0"/>
              </a:rPr>
              <a:t> </a:t>
            </a:r>
            <a:r>
              <a:rPr lang="en-US" dirty="0">
                <a:solidFill>
                  <a:srgbClr val="002060"/>
                </a:solidFill>
                <a:latin typeface="Georgia" panose="02040502050405020303" pitchFamily="18" charset="0"/>
              </a:rPr>
              <a:t>CERS</a:t>
            </a:r>
            <a:endParaRPr lang="hu-HU" dirty="0">
              <a:solidFill>
                <a:srgbClr val="002060"/>
              </a:solidFill>
              <a:latin typeface="Georgia" panose="02040502050405020303" pitchFamily="18" charset="0"/>
            </a:endParaRPr>
          </a:p>
          <a:p>
            <a:r>
              <a:rPr lang="hu-HU" dirty="0" smtClean="0">
                <a:solidFill>
                  <a:srgbClr val="002060"/>
                </a:solidFill>
                <a:latin typeface="Georgia" panose="02040502050405020303" pitchFamily="18" charset="0"/>
              </a:rPr>
              <a:t>CERS </a:t>
            </a:r>
            <a:r>
              <a:rPr lang="en-US" dirty="0" smtClean="0">
                <a:solidFill>
                  <a:srgbClr val="002060"/>
                </a:solidFill>
                <a:latin typeface="Georgia" panose="02040502050405020303" pitchFamily="18" charset="0"/>
              </a:rPr>
              <a:t>invested in HCSO’s SC</a:t>
            </a:r>
          </a:p>
          <a:p>
            <a:pPr lvl="1"/>
            <a:r>
              <a:rPr lang="en-US" dirty="0" smtClean="0">
                <a:solidFill>
                  <a:srgbClr val="002060"/>
                </a:solidFill>
                <a:latin typeface="Georgia" panose="02040502050405020303" pitchFamily="18" charset="0"/>
              </a:rPr>
              <a:t>They bought their</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own servers for their research</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projects</a:t>
            </a:r>
          </a:p>
          <a:p>
            <a:pPr lvl="1"/>
            <a:r>
              <a:rPr lang="en-US" dirty="0" smtClean="0">
                <a:solidFill>
                  <a:srgbClr val="002060"/>
                </a:solidFill>
                <a:latin typeface="Georgia" panose="02040502050405020303" pitchFamily="18" charset="0"/>
              </a:rPr>
              <a:t>HCSO integrated them into its IT infrastructure </a:t>
            </a:r>
            <a:endParaRPr lang="hu-HU" dirty="0" smtClean="0">
              <a:solidFill>
                <a:srgbClr val="002060"/>
              </a:solidFill>
              <a:latin typeface="Georgia" panose="02040502050405020303" pitchFamily="18" charset="0"/>
            </a:endParaRPr>
          </a:p>
          <a:p>
            <a:pPr lvl="2"/>
            <a:r>
              <a:rPr lang="en-US" dirty="0" smtClean="0">
                <a:solidFill>
                  <a:srgbClr val="002060"/>
                </a:solidFill>
                <a:latin typeface="Georgia" panose="02040502050405020303" pitchFamily="18" charset="0"/>
              </a:rPr>
              <a:t>CERS paid a fee</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for operation, surveillance, service, trouble-shooting etc.</a:t>
            </a:r>
            <a:endParaRPr lang="en-US" dirty="0">
              <a:solidFill>
                <a:srgbClr val="002060"/>
              </a:solidFill>
              <a:latin typeface="Georgia" panose="02040502050405020303"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pPr/>
              <a:t>22</a:t>
            </a:fld>
            <a:endParaRPr lang="hu-HU"/>
          </a:p>
        </p:txBody>
      </p:sp>
    </p:spTree>
    <p:extLst>
      <p:ext uri="{BB962C8B-B14F-4D97-AF65-F5344CB8AC3E}">
        <p14:creationId xmlns:p14="http://schemas.microsoft.com/office/powerpoint/2010/main" val="33402248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artalom helye 4"/>
          <p:cNvSpPr>
            <a:spLocks noGrp="1"/>
          </p:cNvSpPr>
          <p:nvPr>
            <p:ph idx="1"/>
          </p:nvPr>
        </p:nvSpPr>
        <p:spPr>
          <a:xfrm>
            <a:off x="548640" y="863574"/>
            <a:ext cx="10960608" cy="2995194"/>
          </a:xfrm>
        </p:spPr>
        <p:txBody>
          <a:bodyPr/>
          <a:lstStyle/>
          <a:p>
            <a:r>
              <a:rPr lang="en-US" dirty="0" smtClean="0">
                <a:solidFill>
                  <a:srgbClr val="002060"/>
                </a:solidFill>
                <a:latin typeface="Georgia" panose="02040502050405020303" pitchFamily="18" charset="0"/>
              </a:rPr>
              <a:t>HAS invested into a new science building</a:t>
            </a:r>
          </a:p>
          <a:p>
            <a:pPr lvl="1"/>
            <a:r>
              <a:rPr lang="en-US" dirty="0" smtClean="0">
                <a:solidFill>
                  <a:srgbClr val="002060"/>
                </a:solidFill>
                <a:latin typeface="Georgia" panose="02040502050405020303" pitchFamily="18" charset="0"/>
              </a:rPr>
              <a:t>CERS and Centre for Social Sciences are located in the new building</a:t>
            </a:r>
          </a:p>
          <a:p>
            <a:pPr lvl="1"/>
            <a:r>
              <a:rPr lang="hu-HU" dirty="0" smtClean="0">
                <a:solidFill>
                  <a:srgbClr val="002060"/>
                </a:solidFill>
                <a:latin typeface="Georgia" panose="02040502050405020303" pitchFamily="18" charset="0"/>
              </a:rPr>
              <a:t>CSS </a:t>
            </a:r>
            <a:r>
              <a:rPr lang="en-US" dirty="0">
                <a:solidFill>
                  <a:srgbClr val="002060"/>
                </a:solidFill>
                <a:latin typeface="Georgia" panose="02040502050405020303" pitchFamily="18" charset="0"/>
              </a:rPr>
              <a:t>conducts basic research in political science, sociology, minority studies and law</a:t>
            </a:r>
            <a:r>
              <a:rPr lang="en-US" dirty="0" smtClean="0">
                <a:solidFill>
                  <a:srgbClr val="002060"/>
                </a:solidFill>
                <a:latin typeface="Georgia" panose="02040502050405020303" pitchFamily="18" charset="0"/>
              </a:rPr>
              <a:t>.</a:t>
            </a:r>
            <a:endParaRPr lang="hu-HU" dirty="0" smtClean="0">
              <a:solidFill>
                <a:srgbClr val="002060"/>
              </a:solidFill>
              <a:latin typeface="Georgia" panose="02040502050405020303" pitchFamily="18" charset="0"/>
            </a:endParaRPr>
          </a:p>
          <a:p>
            <a:r>
              <a:rPr lang="en-US" dirty="0" smtClean="0">
                <a:solidFill>
                  <a:srgbClr val="002060"/>
                </a:solidFill>
                <a:latin typeface="Georgia" panose="02040502050405020303" pitchFamily="18" charset="0"/>
              </a:rPr>
              <a:t>CERS initiated negotiations with HCSO about a Safe Centre in the new science building </a:t>
            </a:r>
            <a:endParaRPr lang="en-US" dirty="0">
              <a:solidFill>
                <a:srgbClr val="002060"/>
              </a:solidFill>
              <a:latin typeface="Georgia" panose="02040502050405020303"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pPr/>
              <a:t>23</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US" sz="3600" b="1" dirty="0" smtClean="0">
                <a:solidFill>
                  <a:srgbClr val="002060"/>
                </a:solidFill>
                <a:latin typeface="Georgia" panose="02040502050405020303" pitchFamily="18" charset="0"/>
              </a:rPr>
              <a:t>A jump to a new terrain</a:t>
            </a:r>
            <a:endParaRPr lang="en-US" sz="3600" b="1" dirty="0">
              <a:solidFill>
                <a:srgbClr val="002060"/>
              </a:solidFill>
              <a:latin typeface="Georgia" panose="02040502050405020303" pitchFamily="18" charset="0"/>
            </a:endParaRPr>
          </a:p>
        </p:txBody>
      </p:sp>
      <p:pic>
        <p:nvPicPr>
          <p:cNvPr id="2" name="Kép 1"/>
          <p:cNvPicPr>
            <a:picLocks noChangeAspect="1"/>
          </p:cNvPicPr>
          <p:nvPr/>
        </p:nvPicPr>
        <p:blipFill>
          <a:blip r:embed="rId2" cstate="print"/>
          <a:stretch>
            <a:fillRect/>
          </a:stretch>
        </p:blipFill>
        <p:spPr>
          <a:xfrm>
            <a:off x="861060" y="4047363"/>
            <a:ext cx="10287000" cy="2000250"/>
          </a:xfrm>
          <a:prstGeom prst="rect">
            <a:avLst/>
          </a:prstGeom>
        </p:spPr>
      </p:pic>
    </p:spTree>
    <p:extLst>
      <p:ext uri="{BB962C8B-B14F-4D97-AF65-F5344CB8AC3E}">
        <p14:creationId xmlns:p14="http://schemas.microsoft.com/office/powerpoint/2010/main" val="19063786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329184" y="848461"/>
            <a:ext cx="11494008" cy="5328502"/>
          </a:xfrm>
        </p:spPr>
        <p:txBody>
          <a:bodyPr/>
          <a:lstStyle/>
          <a:p>
            <a:r>
              <a:rPr lang="en-US" dirty="0" smtClean="0">
                <a:solidFill>
                  <a:srgbClr val="002060"/>
                </a:solidFill>
                <a:latin typeface="Georgia" panose="02040502050405020303" pitchFamily="18" charset="0"/>
              </a:rPr>
              <a:t>After long negotiations HCSO and CERS signed a contract on</a:t>
            </a:r>
            <a:r>
              <a:rPr lang="hu-HU" dirty="0" smtClean="0">
                <a:solidFill>
                  <a:srgbClr val="002060"/>
                </a:solidFill>
                <a:latin typeface="Georgia" panose="02040502050405020303" pitchFamily="18" charset="0"/>
              </a:rPr>
              <a:t> a </a:t>
            </a:r>
            <a:r>
              <a:rPr lang="en-US" dirty="0" smtClean="0">
                <a:solidFill>
                  <a:srgbClr val="002060"/>
                </a:solidFill>
                <a:latin typeface="Georgia" panose="02040502050405020303" pitchFamily="18" charset="0"/>
              </a:rPr>
              <a:t>SC outside the HCSO infrastructure.</a:t>
            </a:r>
            <a:r>
              <a:rPr lang="hu-HU" dirty="0" smtClean="0">
                <a:solidFill>
                  <a:srgbClr val="002060"/>
                </a:solidFill>
                <a:latin typeface="Georgia" panose="02040502050405020303" pitchFamily="18" charset="0"/>
              </a:rPr>
              <a:t> </a:t>
            </a:r>
          </a:p>
          <a:p>
            <a:pPr lvl="1"/>
            <a:r>
              <a:rPr lang="en-US" dirty="0">
                <a:solidFill>
                  <a:srgbClr val="002060"/>
                </a:solidFill>
                <a:latin typeface="Georgia" panose="02040502050405020303" pitchFamily="18" charset="0"/>
              </a:rPr>
              <a:t>The duration of the contract is </a:t>
            </a:r>
            <a:r>
              <a:rPr lang="hu-HU" dirty="0" smtClean="0">
                <a:solidFill>
                  <a:srgbClr val="002060"/>
                </a:solidFill>
                <a:latin typeface="Georgia" panose="02040502050405020303" pitchFamily="18" charset="0"/>
              </a:rPr>
              <a:t>for </a:t>
            </a:r>
            <a:r>
              <a:rPr lang="en-US" dirty="0" smtClean="0">
                <a:solidFill>
                  <a:srgbClr val="002060"/>
                </a:solidFill>
                <a:latin typeface="Georgia" panose="02040502050405020303" pitchFamily="18" charset="0"/>
              </a:rPr>
              <a:t>5 years</a:t>
            </a:r>
          </a:p>
          <a:p>
            <a:r>
              <a:rPr lang="en-US" dirty="0" smtClean="0">
                <a:solidFill>
                  <a:srgbClr val="002060"/>
                </a:solidFill>
                <a:latin typeface="Georgia" panose="02040502050405020303" pitchFamily="18" charset="0"/>
              </a:rPr>
              <a:t>The contract provide</a:t>
            </a:r>
            <a:r>
              <a:rPr lang="hu-HU" dirty="0" smtClean="0">
                <a:solidFill>
                  <a:srgbClr val="002060"/>
                </a:solidFill>
                <a:latin typeface="Georgia" panose="02040502050405020303" pitchFamily="18" charset="0"/>
              </a:rPr>
              <a:t>s</a:t>
            </a:r>
            <a:r>
              <a:rPr lang="en-US" dirty="0" smtClean="0">
                <a:solidFill>
                  <a:srgbClr val="002060"/>
                </a:solidFill>
                <a:latin typeface="Georgia" panose="02040502050405020303" pitchFamily="18" charset="0"/>
              </a:rPr>
              <a:t> a prudent regulation on data accessibility and data protection.</a:t>
            </a:r>
          </a:p>
          <a:p>
            <a:r>
              <a:rPr lang="en-US" dirty="0" smtClean="0">
                <a:solidFill>
                  <a:srgbClr val="002060"/>
                </a:solidFill>
                <a:latin typeface="Georgia" panose="02040502050405020303" pitchFamily="18" charset="0"/>
              </a:rPr>
              <a:t>Data protection </a:t>
            </a:r>
            <a:r>
              <a:rPr lang="hu-HU" dirty="0" smtClean="0">
                <a:solidFill>
                  <a:srgbClr val="002060"/>
                </a:solidFill>
                <a:latin typeface="Georgia" panose="02040502050405020303" pitchFamily="18" charset="0"/>
              </a:rPr>
              <a:t>has </a:t>
            </a:r>
            <a:r>
              <a:rPr lang="en-US" dirty="0" smtClean="0">
                <a:solidFill>
                  <a:srgbClr val="002060"/>
                </a:solidFill>
                <a:latin typeface="Georgia" panose="02040502050405020303" pitchFamily="18" charset="0"/>
              </a:rPr>
              <a:t>three chief areas</a:t>
            </a:r>
            <a:r>
              <a:rPr lang="hu-HU" dirty="0" smtClean="0">
                <a:solidFill>
                  <a:srgbClr val="002060"/>
                </a:solidFill>
                <a:latin typeface="Georgia" panose="02040502050405020303" pitchFamily="18" charset="0"/>
              </a:rPr>
              <a:t>:</a:t>
            </a:r>
            <a:endParaRPr lang="en-US" dirty="0" smtClean="0">
              <a:solidFill>
                <a:srgbClr val="002060"/>
              </a:solidFill>
              <a:latin typeface="Georgia" panose="02040502050405020303" pitchFamily="18" charset="0"/>
            </a:endParaRPr>
          </a:p>
          <a:p>
            <a:pPr lvl="1"/>
            <a:r>
              <a:rPr lang="en-US" dirty="0" smtClean="0">
                <a:solidFill>
                  <a:srgbClr val="002060"/>
                </a:solidFill>
                <a:latin typeface="Georgia" panose="02040502050405020303" pitchFamily="18" charset="0"/>
              </a:rPr>
              <a:t>legal</a:t>
            </a:r>
          </a:p>
          <a:p>
            <a:pPr lvl="1"/>
            <a:r>
              <a:rPr lang="en-US" dirty="0" smtClean="0">
                <a:solidFill>
                  <a:srgbClr val="002060"/>
                </a:solidFill>
                <a:latin typeface="Georgia" panose="02040502050405020303" pitchFamily="18" charset="0"/>
              </a:rPr>
              <a:t>physical</a:t>
            </a:r>
          </a:p>
          <a:p>
            <a:pPr lvl="1"/>
            <a:r>
              <a:rPr lang="en-US" dirty="0" smtClean="0">
                <a:solidFill>
                  <a:srgbClr val="002060"/>
                </a:solidFill>
                <a:latin typeface="Georgia" panose="02040502050405020303" pitchFamily="18" charset="0"/>
              </a:rPr>
              <a:t>IT </a:t>
            </a:r>
          </a:p>
          <a:p>
            <a:pPr marL="457200" lvl="1" indent="0">
              <a:buNone/>
            </a:pPr>
            <a:r>
              <a:rPr lang="en-US" sz="2800" dirty="0" smtClean="0">
                <a:solidFill>
                  <a:srgbClr val="002060"/>
                </a:solidFill>
                <a:latin typeface="Georgia" panose="02040502050405020303" pitchFamily="18" charset="0"/>
              </a:rPr>
              <a:t>regulations</a:t>
            </a:r>
          </a:p>
          <a:p>
            <a:r>
              <a:rPr lang="en-US" dirty="0" smtClean="0">
                <a:solidFill>
                  <a:srgbClr val="002060"/>
                </a:solidFill>
                <a:latin typeface="Georgia" panose="02040502050405020303" pitchFamily="18" charset="0"/>
              </a:rPr>
              <a:t>Contract contains a very d</a:t>
            </a:r>
            <a:r>
              <a:rPr lang="hu-HU" dirty="0" smtClean="0">
                <a:solidFill>
                  <a:srgbClr val="002060"/>
                </a:solidFill>
                <a:latin typeface="Georgia" panose="02040502050405020303" pitchFamily="18" charset="0"/>
              </a:rPr>
              <a:t>e</a:t>
            </a:r>
            <a:r>
              <a:rPr lang="en-US" dirty="0" smtClean="0">
                <a:solidFill>
                  <a:srgbClr val="002060"/>
                </a:solidFill>
                <a:latin typeface="Georgia" panose="02040502050405020303" pitchFamily="18" charset="0"/>
              </a:rPr>
              <a:t>tailed regulation o</a:t>
            </a:r>
            <a:r>
              <a:rPr lang="hu-HU" dirty="0" smtClean="0">
                <a:solidFill>
                  <a:srgbClr val="002060"/>
                </a:solidFill>
                <a:latin typeface="Georgia" panose="02040502050405020303" pitchFamily="18" charset="0"/>
              </a:rPr>
              <a:t>f</a:t>
            </a:r>
            <a:r>
              <a:rPr lang="en-US" dirty="0" smtClean="0">
                <a:solidFill>
                  <a:srgbClr val="002060"/>
                </a:solidFill>
                <a:latin typeface="Georgia" panose="02040502050405020303" pitchFamily="18" charset="0"/>
              </a:rPr>
              <a:t> duties of the partners.</a:t>
            </a:r>
          </a:p>
          <a:p>
            <a:pPr marL="457200" lvl="1" indent="0">
              <a:buNone/>
            </a:pPr>
            <a:endParaRPr lang="hu-HU" dirty="0"/>
          </a:p>
        </p:txBody>
      </p:sp>
      <p:sp>
        <p:nvSpPr>
          <p:cNvPr id="4" name="Dia számának helye 3"/>
          <p:cNvSpPr>
            <a:spLocks noGrp="1"/>
          </p:cNvSpPr>
          <p:nvPr>
            <p:ph type="sldNum" sz="quarter" idx="12"/>
          </p:nvPr>
        </p:nvSpPr>
        <p:spPr/>
        <p:txBody>
          <a:bodyPr/>
          <a:lstStyle/>
          <a:p>
            <a:fld id="{80DEC6E1-F1C1-444D-8DA3-0621314F7DF1}" type="slidenum">
              <a:rPr lang="hu-HU" smtClean="0"/>
              <a:pPr/>
              <a:t>24</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US" sz="3600" b="1" dirty="0" smtClean="0">
                <a:solidFill>
                  <a:srgbClr val="002060"/>
                </a:solidFill>
                <a:latin typeface="Georgia" panose="02040502050405020303" pitchFamily="18" charset="0"/>
              </a:rPr>
              <a:t>Safe Centre outside</a:t>
            </a:r>
            <a:r>
              <a:rPr lang="hu-HU" sz="3600" b="1" dirty="0" smtClean="0">
                <a:solidFill>
                  <a:srgbClr val="002060"/>
                </a:solidFill>
                <a:latin typeface="Georgia" panose="02040502050405020303" pitchFamily="18" charset="0"/>
              </a:rPr>
              <a:t> </a:t>
            </a:r>
            <a:r>
              <a:rPr lang="en-US" sz="3600" b="1" dirty="0" smtClean="0">
                <a:solidFill>
                  <a:srgbClr val="002060"/>
                </a:solidFill>
                <a:latin typeface="Georgia" panose="02040502050405020303" pitchFamily="18" charset="0"/>
              </a:rPr>
              <a:t>the HCSO infrastructure</a:t>
            </a:r>
            <a:endParaRPr lang="en-US" sz="3600" b="1" dirty="0">
              <a:solidFill>
                <a:srgbClr val="002060"/>
              </a:solidFill>
              <a:latin typeface="Georgia" panose="02040502050405020303" pitchFamily="18" charset="0"/>
            </a:endParaRPr>
          </a:p>
        </p:txBody>
      </p:sp>
    </p:spTree>
    <p:extLst>
      <p:ext uri="{BB962C8B-B14F-4D97-AF65-F5344CB8AC3E}">
        <p14:creationId xmlns:p14="http://schemas.microsoft.com/office/powerpoint/2010/main" val="14143995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838200" y="1042415"/>
            <a:ext cx="10515600" cy="5134547"/>
          </a:xfrm>
        </p:spPr>
        <p:txBody>
          <a:bodyPr>
            <a:normAutofit/>
          </a:bodyPr>
          <a:lstStyle/>
          <a:p>
            <a:r>
              <a:rPr lang="en-US" sz="2400" dirty="0" smtClean="0">
                <a:solidFill>
                  <a:srgbClr val="002060"/>
                </a:solidFill>
                <a:latin typeface="Georgia" panose="02040502050405020303" pitchFamily="18" charset="0"/>
              </a:rPr>
              <a:t>HCSO and HAS CERS operate </a:t>
            </a:r>
            <a:r>
              <a:rPr lang="en-US" sz="2400" b="1" dirty="0" smtClean="0">
                <a:solidFill>
                  <a:srgbClr val="002060"/>
                </a:solidFill>
                <a:latin typeface="Georgia" panose="02040502050405020303" pitchFamily="18" charset="0"/>
              </a:rPr>
              <a:t>jointly</a:t>
            </a:r>
            <a:r>
              <a:rPr lang="en-US" sz="2400" dirty="0" smtClean="0">
                <a:solidFill>
                  <a:srgbClr val="002060"/>
                </a:solidFill>
                <a:latin typeface="Georgia" panose="02040502050405020303" pitchFamily="18" charset="0"/>
              </a:rPr>
              <a:t> the SC</a:t>
            </a:r>
            <a:endParaRPr lang="hu-HU" sz="2400" dirty="0" smtClean="0">
              <a:solidFill>
                <a:srgbClr val="002060"/>
              </a:solidFill>
              <a:latin typeface="Georgia" panose="02040502050405020303" pitchFamily="18" charset="0"/>
            </a:endParaRPr>
          </a:p>
          <a:p>
            <a:r>
              <a:rPr lang="hu-HU" sz="2400" dirty="0" smtClean="0">
                <a:solidFill>
                  <a:srgbClr val="002060"/>
                </a:solidFill>
                <a:latin typeface="Georgia" panose="02040502050405020303" pitchFamily="18" charset="0"/>
              </a:rPr>
              <a:t>HAS CSS </a:t>
            </a:r>
            <a:r>
              <a:rPr lang="en-US" sz="2400" dirty="0" smtClean="0">
                <a:solidFill>
                  <a:srgbClr val="002060"/>
                </a:solidFill>
                <a:latin typeface="Georgia" panose="02040502050405020303" pitchFamily="18" charset="0"/>
              </a:rPr>
              <a:t>is also authorized to use</a:t>
            </a:r>
            <a:r>
              <a:rPr lang="hu-HU" sz="2400" dirty="0" smtClean="0">
                <a:solidFill>
                  <a:srgbClr val="002060"/>
                </a:solidFill>
                <a:latin typeface="Georgia" panose="02040502050405020303" pitchFamily="18" charset="0"/>
              </a:rPr>
              <a:t> SC </a:t>
            </a:r>
            <a:endParaRPr lang="en-US" sz="2400" dirty="0" smtClean="0">
              <a:solidFill>
                <a:srgbClr val="002060"/>
              </a:solidFill>
              <a:latin typeface="Georgia" panose="02040502050405020303" pitchFamily="18" charset="0"/>
            </a:endParaRPr>
          </a:p>
          <a:p>
            <a:r>
              <a:rPr lang="hu-HU" sz="2400" dirty="0" smtClean="0">
                <a:solidFill>
                  <a:srgbClr val="002060"/>
                </a:solidFill>
                <a:latin typeface="Georgia" panose="02040502050405020303" pitchFamily="18" charset="0"/>
              </a:rPr>
              <a:t>A </a:t>
            </a:r>
            <a:r>
              <a:rPr lang="en-US" sz="2400" dirty="0" smtClean="0">
                <a:solidFill>
                  <a:srgbClr val="002060"/>
                </a:solidFill>
                <a:latin typeface="Georgia" panose="02040502050405020303" pitchFamily="18" charset="0"/>
              </a:rPr>
              <a:t>special review committee a</a:t>
            </a:r>
            <a:r>
              <a:rPr lang="hu-HU" sz="2400" dirty="0" smtClean="0">
                <a:solidFill>
                  <a:srgbClr val="002060"/>
                </a:solidFill>
                <a:latin typeface="Georgia" panose="02040502050405020303" pitchFamily="18" charset="0"/>
              </a:rPr>
              <a:t>t</a:t>
            </a:r>
            <a:r>
              <a:rPr lang="en-US" sz="2400" dirty="0" smtClean="0">
                <a:solidFill>
                  <a:srgbClr val="002060"/>
                </a:solidFill>
                <a:latin typeface="Georgia" panose="02040502050405020303" pitchFamily="18" charset="0"/>
              </a:rPr>
              <a:t> CERS evaluates</a:t>
            </a:r>
            <a:r>
              <a:rPr lang="hu-HU" sz="2400" dirty="0" smtClean="0">
                <a:solidFill>
                  <a:srgbClr val="002060"/>
                </a:solidFill>
                <a:latin typeface="Georgia" panose="02040502050405020303" pitchFamily="18" charset="0"/>
              </a:rPr>
              <a:t> </a:t>
            </a:r>
            <a:r>
              <a:rPr lang="en-US" sz="2400" dirty="0" smtClean="0">
                <a:solidFill>
                  <a:srgbClr val="002060"/>
                </a:solidFill>
                <a:latin typeface="Georgia" panose="02040502050405020303" pitchFamily="18" charset="0"/>
              </a:rPr>
              <a:t>new research initiatives and forwards it to HCSO</a:t>
            </a:r>
            <a:endParaRPr lang="hu-HU" sz="2400" dirty="0" smtClean="0">
              <a:solidFill>
                <a:srgbClr val="002060"/>
              </a:solidFill>
              <a:latin typeface="Georgia" panose="02040502050405020303" pitchFamily="18" charset="0"/>
            </a:endParaRPr>
          </a:p>
          <a:p>
            <a:pPr marL="0" indent="0">
              <a:buNone/>
            </a:pPr>
            <a:endParaRPr lang="hu-HU" sz="2400" dirty="0" smtClean="0">
              <a:solidFill>
                <a:srgbClr val="002060"/>
              </a:solidFill>
              <a:latin typeface="Georgia" panose="02040502050405020303" pitchFamily="18" charset="0"/>
            </a:endParaRPr>
          </a:p>
          <a:p>
            <a:pPr marL="0" indent="0" algn="ctr">
              <a:buNone/>
            </a:pPr>
            <a:r>
              <a:rPr lang="en-US" b="1" dirty="0" smtClean="0">
                <a:solidFill>
                  <a:srgbClr val="002060"/>
                </a:solidFill>
                <a:latin typeface="Georgia" panose="02040502050405020303" pitchFamily="18" charset="0"/>
              </a:rPr>
              <a:t>IT solutions</a:t>
            </a:r>
          </a:p>
          <a:p>
            <a:r>
              <a:rPr lang="en-US" sz="2400" dirty="0" smtClean="0">
                <a:solidFill>
                  <a:srgbClr val="002060"/>
                </a:solidFill>
                <a:latin typeface="Georgia" panose="02040502050405020303" pitchFamily="18" charset="0"/>
              </a:rPr>
              <a:t>VMware </a:t>
            </a:r>
            <a:r>
              <a:rPr lang="en-US" sz="2400" dirty="0" err="1" smtClean="0">
                <a:solidFill>
                  <a:srgbClr val="002060"/>
                </a:solidFill>
                <a:latin typeface="Georgia" panose="02040502050405020303" pitchFamily="18" charset="0"/>
              </a:rPr>
              <a:t>Horizont</a:t>
            </a:r>
            <a:r>
              <a:rPr lang="en-US" sz="2400" dirty="0" smtClean="0">
                <a:solidFill>
                  <a:srgbClr val="002060"/>
                </a:solidFill>
                <a:latin typeface="Georgia" panose="02040502050405020303" pitchFamily="18" charset="0"/>
              </a:rPr>
              <a:t> virtual platform</a:t>
            </a:r>
          </a:p>
          <a:p>
            <a:r>
              <a:rPr lang="en-US" sz="2400" dirty="0" smtClean="0">
                <a:solidFill>
                  <a:srgbClr val="002060"/>
                </a:solidFill>
                <a:latin typeface="Georgia" panose="02040502050405020303" pitchFamily="18" charset="0"/>
              </a:rPr>
              <a:t>2 servers, 12 workstations</a:t>
            </a:r>
          </a:p>
          <a:p>
            <a:r>
              <a:rPr lang="en-US" sz="2400" dirty="0" smtClean="0">
                <a:solidFill>
                  <a:srgbClr val="002060"/>
                </a:solidFill>
                <a:latin typeface="Georgia" panose="02040502050405020303" pitchFamily="18" charset="0"/>
              </a:rPr>
              <a:t>VPN (Virtual Private Network</a:t>
            </a:r>
            <a:r>
              <a:rPr lang="hu-HU" sz="2400" dirty="0" smtClean="0">
                <a:solidFill>
                  <a:srgbClr val="002060"/>
                </a:solidFill>
                <a:latin typeface="Georgia" panose="02040502050405020303" pitchFamily="18" charset="0"/>
              </a:rPr>
              <a:t>)</a:t>
            </a:r>
            <a:endParaRPr lang="en-US" sz="2400" dirty="0" smtClean="0">
              <a:solidFill>
                <a:srgbClr val="002060"/>
              </a:solidFill>
              <a:latin typeface="Georgia" panose="02040502050405020303" pitchFamily="18" charset="0"/>
            </a:endParaRPr>
          </a:p>
          <a:p>
            <a:r>
              <a:rPr lang="en-US" sz="2400" dirty="0" smtClean="0">
                <a:solidFill>
                  <a:srgbClr val="002060"/>
                </a:solidFill>
                <a:latin typeface="Georgia" panose="02040502050405020303" pitchFamily="18" charset="0"/>
              </a:rPr>
              <a:t>Public, encrypted Internet connection (cost efficient)</a:t>
            </a:r>
          </a:p>
          <a:p>
            <a:endParaRPr lang="en-US" sz="2400" dirty="0" smtClean="0">
              <a:solidFill>
                <a:srgbClr val="002060"/>
              </a:solidFill>
              <a:latin typeface="Georgia" panose="02040502050405020303"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solidFill>
                  <a:prstClr val="black">
                    <a:tint val="75000"/>
                  </a:prstClr>
                </a:solidFill>
              </a:rPr>
              <a:pPr/>
              <a:t>25</a:t>
            </a:fld>
            <a:endParaRPr lang="hu-HU">
              <a:solidFill>
                <a:prstClr val="black">
                  <a:tint val="75000"/>
                </a:prstClr>
              </a:solidFill>
            </a:endParaRPr>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hu-HU" sz="3600" b="1" dirty="0" smtClean="0">
                <a:solidFill>
                  <a:srgbClr val="002060"/>
                </a:solidFill>
                <a:latin typeface="Georgia" panose="02040502050405020303" pitchFamily="18" charset="0"/>
              </a:rPr>
              <a:t>The SC </a:t>
            </a:r>
            <a:r>
              <a:rPr lang="en-US" sz="3600" b="1" dirty="0" smtClean="0">
                <a:solidFill>
                  <a:srgbClr val="002060"/>
                </a:solidFill>
                <a:latin typeface="Georgia" panose="02040502050405020303" pitchFamily="18" charset="0"/>
              </a:rPr>
              <a:t>at</a:t>
            </a:r>
            <a:r>
              <a:rPr lang="hu-HU" sz="3600" b="1" dirty="0" smtClean="0">
                <a:solidFill>
                  <a:srgbClr val="002060"/>
                </a:solidFill>
                <a:latin typeface="Georgia" panose="02040502050405020303" pitchFamily="18" charset="0"/>
              </a:rPr>
              <a:t> HAS CERS</a:t>
            </a:r>
            <a:endParaRPr lang="en-US" sz="3600" b="1" dirty="0">
              <a:solidFill>
                <a:srgbClr val="002060"/>
              </a:solidFill>
              <a:latin typeface="Georgia" panose="02040502050405020303" pitchFamily="18" charset="0"/>
            </a:endParaRPr>
          </a:p>
        </p:txBody>
      </p:sp>
    </p:spTree>
    <p:extLst>
      <p:ext uri="{BB962C8B-B14F-4D97-AF65-F5344CB8AC3E}">
        <p14:creationId xmlns:p14="http://schemas.microsoft.com/office/powerpoint/2010/main" val="660112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838200" y="848461"/>
            <a:ext cx="10515600" cy="5328502"/>
          </a:xfrm>
        </p:spPr>
        <p:txBody>
          <a:bodyPr>
            <a:normAutofit lnSpcReduction="10000"/>
          </a:bodyPr>
          <a:lstStyle/>
          <a:p>
            <a:r>
              <a:rPr lang="en-US" dirty="0" smtClean="0">
                <a:solidFill>
                  <a:srgbClr val="002060"/>
                </a:solidFill>
                <a:latin typeface="Georgia" panose="02040502050405020303" pitchFamily="18" charset="0"/>
              </a:rPr>
              <a:t>Ensures the necessary storage capacity and performs a night save</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on job</a:t>
            </a:r>
            <a:r>
              <a:rPr lang="hu-HU" dirty="0" smtClean="0">
                <a:solidFill>
                  <a:srgbClr val="002060"/>
                </a:solidFill>
                <a:latin typeface="Georgia" panose="02040502050405020303" pitchFamily="18" charset="0"/>
              </a:rPr>
              <a:t>s</a:t>
            </a:r>
            <a:r>
              <a:rPr lang="en-US" dirty="0" smtClean="0">
                <a:solidFill>
                  <a:srgbClr val="002060"/>
                </a:solidFill>
                <a:latin typeface="Georgia" panose="02040502050405020303" pitchFamily="18" charset="0"/>
              </a:rPr>
              <a:t> completed during</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the day</a:t>
            </a:r>
          </a:p>
          <a:p>
            <a:r>
              <a:rPr lang="en-US" dirty="0" smtClean="0">
                <a:solidFill>
                  <a:srgbClr val="002060"/>
                </a:solidFill>
                <a:latin typeface="Georgia" panose="02040502050405020303" pitchFamily="18" charset="0"/>
              </a:rPr>
              <a:t>Submits ID and password for researchers</a:t>
            </a:r>
          </a:p>
          <a:p>
            <a:r>
              <a:rPr lang="en-US" dirty="0" smtClean="0">
                <a:solidFill>
                  <a:srgbClr val="002060"/>
                </a:solidFill>
                <a:latin typeface="Georgia" panose="02040502050405020303" pitchFamily="18" charset="0"/>
              </a:rPr>
              <a:t>Ensures a shared directory where researchers can share and store files – except </a:t>
            </a:r>
            <a:r>
              <a:rPr lang="hu-HU" dirty="0" smtClean="0">
                <a:solidFill>
                  <a:srgbClr val="002060"/>
                </a:solidFill>
                <a:latin typeface="Georgia" panose="02040502050405020303" pitchFamily="18" charset="0"/>
              </a:rPr>
              <a:t>for </a:t>
            </a:r>
            <a:r>
              <a:rPr lang="en-US" dirty="0" smtClean="0">
                <a:solidFill>
                  <a:srgbClr val="002060"/>
                </a:solidFill>
                <a:latin typeface="Georgia" panose="02040502050405020303" pitchFamily="18" charset="0"/>
              </a:rPr>
              <a:t>micro data</a:t>
            </a:r>
          </a:p>
          <a:p>
            <a:r>
              <a:rPr lang="en-US" dirty="0" smtClean="0">
                <a:solidFill>
                  <a:srgbClr val="002060"/>
                </a:solidFill>
                <a:latin typeface="Georgia" panose="02040502050405020303" pitchFamily="18" charset="0"/>
              </a:rPr>
              <a:t>Provides the necessary software</a:t>
            </a:r>
            <a:r>
              <a:rPr lang="hu-HU" dirty="0">
                <a:solidFill>
                  <a:srgbClr val="002060"/>
                </a:solidFill>
                <a:latin typeface="Georgia" panose="02040502050405020303" pitchFamily="18" charset="0"/>
              </a:rPr>
              <a:t>s</a:t>
            </a:r>
            <a:endParaRPr lang="hu-HU" dirty="0" smtClean="0">
              <a:solidFill>
                <a:srgbClr val="002060"/>
              </a:solidFill>
              <a:latin typeface="Georgia" panose="02040502050405020303" pitchFamily="18" charset="0"/>
            </a:endParaRPr>
          </a:p>
          <a:p>
            <a:r>
              <a:rPr lang="en-US" dirty="0" smtClean="0">
                <a:solidFill>
                  <a:srgbClr val="002060"/>
                </a:solidFill>
                <a:latin typeface="Georgia" panose="02040502050405020303" pitchFamily="18" charset="0"/>
              </a:rPr>
              <a:t>If it is required, HCSO prepares test files, which represent well the dataset, but they are</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inappropriate for research</a:t>
            </a:r>
            <a:endParaRPr lang="hu-HU" dirty="0" smtClean="0">
              <a:solidFill>
                <a:srgbClr val="002060"/>
              </a:solidFill>
              <a:latin typeface="Georgia" panose="02040502050405020303" pitchFamily="18" charset="0"/>
            </a:endParaRPr>
          </a:p>
          <a:p>
            <a:pPr lvl="1"/>
            <a:r>
              <a:rPr lang="en-US" dirty="0" smtClean="0">
                <a:solidFill>
                  <a:srgbClr val="002060"/>
                </a:solidFill>
                <a:latin typeface="Georgia" panose="02040502050405020303" pitchFamily="18" charset="0"/>
              </a:rPr>
              <a:t>Test files can be used outside the </a:t>
            </a:r>
            <a:r>
              <a:rPr lang="hu-HU" dirty="0" smtClean="0">
                <a:solidFill>
                  <a:srgbClr val="002060"/>
                </a:solidFill>
                <a:latin typeface="Georgia" panose="02040502050405020303" pitchFamily="18" charset="0"/>
              </a:rPr>
              <a:t>SC</a:t>
            </a:r>
            <a:endParaRPr lang="en-US" dirty="0" smtClean="0">
              <a:solidFill>
                <a:srgbClr val="002060"/>
              </a:solidFill>
              <a:latin typeface="Georgia" panose="02040502050405020303" pitchFamily="18" charset="0"/>
            </a:endParaRPr>
          </a:p>
          <a:p>
            <a:r>
              <a:rPr lang="en-US" dirty="0" smtClean="0">
                <a:solidFill>
                  <a:srgbClr val="002060"/>
                </a:solidFill>
                <a:latin typeface="Georgia" panose="02040502050405020303" pitchFamily="18" charset="0"/>
              </a:rPr>
              <a:t>Does the Input Checking of external datasets</a:t>
            </a:r>
          </a:p>
          <a:p>
            <a:r>
              <a:rPr lang="en-US" dirty="0" smtClean="0">
                <a:solidFill>
                  <a:srgbClr val="002060"/>
                </a:solidFill>
                <a:latin typeface="Georgia" panose="02040502050405020303" pitchFamily="18" charset="0"/>
              </a:rPr>
              <a:t>Monitors</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CCTV screens</a:t>
            </a:r>
          </a:p>
          <a:p>
            <a:r>
              <a:rPr lang="en-US" dirty="0" smtClean="0">
                <a:solidFill>
                  <a:srgbClr val="002060"/>
                </a:solidFill>
                <a:latin typeface="Georgia" panose="02040502050405020303" pitchFamily="18" charset="0"/>
              </a:rPr>
              <a:t>Executes output checking in 7 shifts</a:t>
            </a:r>
            <a:endParaRPr lang="en-US" dirty="0">
              <a:solidFill>
                <a:srgbClr val="002060"/>
              </a:solidFill>
              <a:latin typeface="Georgia" panose="02040502050405020303"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solidFill>
                  <a:prstClr val="black">
                    <a:tint val="75000"/>
                  </a:prstClr>
                </a:solidFill>
              </a:rPr>
              <a:pPr/>
              <a:t>26</a:t>
            </a:fld>
            <a:endParaRPr lang="hu-HU">
              <a:solidFill>
                <a:prstClr val="black">
                  <a:tint val="75000"/>
                </a:prstClr>
              </a:solidFill>
            </a:endParaRPr>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US" sz="3600" b="1" dirty="0" smtClean="0">
                <a:solidFill>
                  <a:srgbClr val="002060"/>
                </a:solidFill>
                <a:latin typeface="Georgia" panose="02040502050405020303" pitchFamily="18" charset="0"/>
              </a:rPr>
              <a:t>Duties of HCSO</a:t>
            </a:r>
            <a:endParaRPr lang="en-US" sz="3600" b="1" dirty="0">
              <a:solidFill>
                <a:srgbClr val="002060"/>
              </a:solidFill>
              <a:latin typeface="Georgia" panose="02040502050405020303" pitchFamily="18" charset="0"/>
            </a:endParaRPr>
          </a:p>
        </p:txBody>
      </p:sp>
    </p:spTree>
    <p:extLst>
      <p:ext uri="{BB962C8B-B14F-4D97-AF65-F5344CB8AC3E}">
        <p14:creationId xmlns:p14="http://schemas.microsoft.com/office/powerpoint/2010/main" val="19562878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838200" y="848461"/>
            <a:ext cx="10515600" cy="5328502"/>
          </a:xfrm>
        </p:spPr>
        <p:txBody>
          <a:bodyPr/>
          <a:lstStyle/>
          <a:p>
            <a:r>
              <a:rPr lang="en-US" dirty="0" smtClean="0">
                <a:solidFill>
                  <a:srgbClr val="002060"/>
                </a:solidFill>
                <a:latin typeface="Georgia" panose="02040502050405020303" pitchFamily="18" charset="0"/>
              </a:rPr>
              <a:t>Informs researcher about the regulation of SC</a:t>
            </a:r>
          </a:p>
          <a:p>
            <a:r>
              <a:rPr lang="en-US" dirty="0" smtClean="0">
                <a:solidFill>
                  <a:srgbClr val="002060"/>
                </a:solidFill>
                <a:latin typeface="Georgia" panose="02040502050405020303" pitchFamily="18" charset="0"/>
              </a:rPr>
              <a:t>Ensures that non</a:t>
            </a:r>
            <a:r>
              <a:rPr lang="hu-HU" dirty="0" smtClean="0">
                <a:solidFill>
                  <a:srgbClr val="002060"/>
                </a:solidFill>
                <a:latin typeface="Georgia" panose="02040502050405020303" pitchFamily="18" charset="0"/>
              </a:rPr>
              <a:t>-</a:t>
            </a:r>
            <a:r>
              <a:rPr lang="en-US" dirty="0" smtClean="0">
                <a:solidFill>
                  <a:srgbClr val="002060"/>
                </a:solidFill>
                <a:latin typeface="Georgia" panose="02040502050405020303" pitchFamily="18" charset="0"/>
              </a:rPr>
              <a:t>authorized persons do not enter the SC</a:t>
            </a:r>
          </a:p>
          <a:p>
            <a:r>
              <a:rPr lang="en-US" dirty="0" smtClean="0">
                <a:solidFill>
                  <a:srgbClr val="002060"/>
                </a:solidFill>
                <a:latin typeface="Georgia" panose="02040502050405020303" pitchFamily="18" charset="0"/>
              </a:rPr>
              <a:t>Organizes and controls the daily operation of SC – regularly informs HCSO</a:t>
            </a:r>
          </a:p>
          <a:p>
            <a:r>
              <a:rPr lang="en-US" dirty="0" smtClean="0">
                <a:solidFill>
                  <a:srgbClr val="002060"/>
                </a:solidFill>
                <a:latin typeface="Georgia" panose="02040502050405020303" pitchFamily="18" charset="0"/>
              </a:rPr>
              <a:t>Monitors</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CCTV screens, observes the safety rules and supervises the work in SC</a:t>
            </a:r>
          </a:p>
          <a:p>
            <a:r>
              <a:rPr lang="en-US" dirty="0" smtClean="0">
                <a:solidFill>
                  <a:srgbClr val="002060"/>
                </a:solidFill>
                <a:latin typeface="Georgia" panose="02040502050405020303" pitchFamily="18" charset="0"/>
              </a:rPr>
              <a:t>In case </a:t>
            </a:r>
            <a:r>
              <a:rPr lang="hu-HU" dirty="0" smtClean="0">
                <a:solidFill>
                  <a:srgbClr val="002060"/>
                </a:solidFill>
                <a:latin typeface="Georgia" panose="02040502050405020303" pitchFamily="18" charset="0"/>
              </a:rPr>
              <a:t>of a </a:t>
            </a:r>
            <a:r>
              <a:rPr lang="en-US" dirty="0" smtClean="0">
                <a:solidFill>
                  <a:srgbClr val="002060"/>
                </a:solidFill>
                <a:latin typeface="Georgia" panose="02040502050405020303" pitchFamily="18" charset="0"/>
              </a:rPr>
              <a:t>security</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incident, they</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immediately inform HCSO</a:t>
            </a:r>
            <a:endParaRPr lang="en-US" dirty="0">
              <a:solidFill>
                <a:srgbClr val="002060"/>
              </a:solidFill>
              <a:latin typeface="Georgia" panose="02040502050405020303"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solidFill>
                  <a:prstClr val="black">
                    <a:tint val="75000"/>
                  </a:prstClr>
                </a:solidFill>
              </a:rPr>
              <a:pPr/>
              <a:t>27</a:t>
            </a:fld>
            <a:endParaRPr lang="hu-HU">
              <a:solidFill>
                <a:prstClr val="black">
                  <a:tint val="75000"/>
                </a:prstClr>
              </a:solidFill>
            </a:endParaRPr>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US" sz="3600" b="1" dirty="0" smtClean="0">
                <a:solidFill>
                  <a:srgbClr val="002060"/>
                </a:solidFill>
                <a:latin typeface="Georgia" panose="02040502050405020303" pitchFamily="18" charset="0"/>
              </a:rPr>
              <a:t>Duties of CERS</a:t>
            </a:r>
            <a:endParaRPr lang="en-US" sz="3600" b="1" dirty="0">
              <a:solidFill>
                <a:srgbClr val="002060"/>
              </a:solidFill>
              <a:latin typeface="Georgia" panose="02040502050405020303" pitchFamily="18" charset="0"/>
            </a:endParaRPr>
          </a:p>
        </p:txBody>
      </p:sp>
    </p:spTree>
    <p:extLst>
      <p:ext uri="{BB962C8B-B14F-4D97-AF65-F5344CB8AC3E}">
        <p14:creationId xmlns:p14="http://schemas.microsoft.com/office/powerpoint/2010/main" val="24486273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310896" y="848461"/>
            <a:ext cx="11548872" cy="5328502"/>
          </a:xfrm>
        </p:spPr>
        <p:txBody>
          <a:bodyPr/>
          <a:lstStyle/>
          <a:p>
            <a:pPr marL="0" indent="0">
              <a:buNone/>
            </a:pPr>
            <a:r>
              <a:rPr lang="en-US" dirty="0" err="1" smtClean="0">
                <a:solidFill>
                  <a:srgbClr val="002060"/>
                </a:solidFill>
                <a:latin typeface="Georgia" panose="02040502050405020303" pitchFamily="18" charset="0"/>
              </a:rPr>
              <a:t>Cca</a:t>
            </a:r>
            <a:r>
              <a:rPr lang="hu-HU" dirty="0" smtClean="0">
                <a:solidFill>
                  <a:srgbClr val="002060"/>
                </a:solidFill>
                <a:latin typeface="Georgia" panose="02040502050405020303" pitchFamily="18" charset="0"/>
              </a:rPr>
              <a:t>.</a:t>
            </a:r>
            <a:r>
              <a:rPr lang="en-US" dirty="0" smtClean="0">
                <a:solidFill>
                  <a:srgbClr val="002060"/>
                </a:solidFill>
                <a:latin typeface="Georgia" panose="02040502050405020303" pitchFamily="18" charset="0"/>
              </a:rPr>
              <a:t> 30.000 EUR / year which</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covers the following</a:t>
            </a:r>
            <a:r>
              <a:rPr lang="hu-HU" dirty="0" smtClean="0">
                <a:solidFill>
                  <a:srgbClr val="002060"/>
                </a:solidFill>
                <a:latin typeface="Georgia" panose="02040502050405020303" pitchFamily="18" charset="0"/>
              </a:rPr>
              <a:t>:</a:t>
            </a:r>
            <a:endParaRPr lang="en-US" dirty="0" smtClean="0">
              <a:solidFill>
                <a:srgbClr val="002060"/>
              </a:solidFill>
              <a:latin typeface="Georgia" panose="02040502050405020303" pitchFamily="18" charset="0"/>
            </a:endParaRPr>
          </a:p>
          <a:p>
            <a:pPr lvl="1"/>
            <a:r>
              <a:rPr lang="en-US" dirty="0" smtClean="0">
                <a:solidFill>
                  <a:srgbClr val="002060"/>
                </a:solidFill>
                <a:latin typeface="Georgia" panose="02040502050405020303" pitchFamily="18" charset="0"/>
              </a:rPr>
              <a:t>Updating</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datasets </a:t>
            </a:r>
          </a:p>
          <a:p>
            <a:pPr lvl="2"/>
            <a:r>
              <a:rPr lang="en-US" dirty="0" smtClean="0">
                <a:solidFill>
                  <a:srgbClr val="002060"/>
                </a:solidFill>
                <a:latin typeface="Georgia" panose="02040502050405020303" pitchFamily="18" charset="0"/>
              </a:rPr>
              <a:t>If the annual fee </a:t>
            </a:r>
            <a:r>
              <a:rPr lang="hu-HU" dirty="0" smtClean="0">
                <a:solidFill>
                  <a:srgbClr val="002060"/>
                </a:solidFill>
                <a:latin typeface="Georgia" panose="02040502050405020303" pitchFamily="18" charset="0"/>
              </a:rPr>
              <a:t>is </a:t>
            </a:r>
            <a:r>
              <a:rPr lang="en-US" dirty="0" smtClean="0">
                <a:solidFill>
                  <a:srgbClr val="002060"/>
                </a:solidFill>
                <a:latin typeface="Georgia" panose="02040502050405020303" pitchFamily="18" charset="0"/>
              </a:rPr>
              <a:t>exceeded, CERS pays 130 EUR/expert day</a:t>
            </a:r>
          </a:p>
          <a:p>
            <a:pPr lvl="1"/>
            <a:r>
              <a:rPr lang="en-US" dirty="0" smtClean="0">
                <a:solidFill>
                  <a:srgbClr val="002060"/>
                </a:solidFill>
                <a:latin typeface="Georgia" panose="02040502050405020303" pitchFamily="18" charset="0"/>
              </a:rPr>
              <a:t>IT operation costs </a:t>
            </a:r>
          </a:p>
          <a:p>
            <a:pPr lvl="1"/>
            <a:r>
              <a:rPr lang="en-US" dirty="0" smtClean="0">
                <a:solidFill>
                  <a:srgbClr val="002060"/>
                </a:solidFill>
                <a:latin typeface="Georgia" panose="02040502050405020303" pitchFamily="18" charset="0"/>
              </a:rPr>
              <a:t>Supervision of security</a:t>
            </a:r>
          </a:p>
          <a:p>
            <a:pPr lvl="1"/>
            <a:r>
              <a:rPr lang="en-US" dirty="0" smtClean="0">
                <a:solidFill>
                  <a:srgbClr val="002060"/>
                </a:solidFill>
                <a:latin typeface="Georgia" panose="02040502050405020303" pitchFamily="18" charset="0"/>
              </a:rPr>
              <a:t>Output checking</a:t>
            </a:r>
            <a:endParaRPr lang="en-US" dirty="0">
              <a:solidFill>
                <a:srgbClr val="002060"/>
              </a:solidFill>
              <a:latin typeface="Georgia" panose="02040502050405020303"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solidFill>
                  <a:prstClr val="black">
                    <a:tint val="75000"/>
                  </a:prstClr>
                </a:solidFill>
              </a:rPr>
              <a:pPr/>
              <a:t>28</a:t>
            </a:fld>
            <a:endParaRPr lang="hu-HU">
              <a:solidFill>
                <a:prstClr val="black">
                  <a:tint val="75000"/>
                </a:prstClr>
              </a:solidFill>
            </a:endParaRPr>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US" sz="3600" b="1" dirty="0" smtClean="0">
                <a:solidFill>
                  <a:srgbClr val="002060"/>
                </a:solidFill>
                <a:latin typeface="Georgia" panose="02040502050405020303" pitchFamily="18" charset="0"/>
              </a:rPr>
              <a:t>Annual</a:t>
            </a:r>
            <a:r>
              <a:rPr lang="hu-HU" sz="3600" b="1" dirty="0" smtClean="0">
                <a:solidFill>
                  <a:srgbClr val="002060"/>
                </a:solidFill>
                <a:latin typeface="Georgia" panose="02040502050405020303" pitchFamily="18" charset="0"/>
              </a:rPr>
              <a:t> </a:t>
            </a:r>
            <a:r>
              <a:rPr lang="en-US" sz="3600" b="1" dirty="0" smtClean="0">
                <a:solidFill>
                  <a:srgbClr val="002060"/>
                </a:solidFill>
                <a:latin typeface="Georgia" panose="02040502050405020303" pitchFamily="18" charset="0"/>
              </a:rPr>
              <a:t>costs</a:t>
            </a:r>
            <a:endParaRPr lang="en-US" sz="3600" b="1" dirty="0">
              <a:solidFill>
                <a:srgbClr val="002060"/>
              </a:solidFill>
              <a:latin typeface="Georgia" panose="02040502050405020303" pitchFamily="18" charset="0"/>
            </a:endParaRPr>
          </a:p>
        </p:txBody>
      </p:sp>
    </p:spTree>
    <p:extLst>
      <p:ext uri="{BB962C8B-B14F-4D97-AF65-F5344CB8AC3E}">
        <p14:creationId xmlns:p14="http://schemas.microsoft.com/office/powerpoint/2010/main" val="29796630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a számának helye 3"/>
          <p:cNvSpPr>
            <a:spLocks noGrp="1"/>
          </p:cNvSpPr>
          <p:nvPr>
            <p:ph type="sldNum" sz="quarter" idx="12"/>
          </p:nvPr>
        </p:nvSpPr>
        <p:spPr/>
        <p:txBody>
          <a:bodyPr/>
          <a:lstStyle/>
          <a:p>
            <a:fld id="{80DEC6E1-F1C1-444D-8DA3-0621314F7DF1}" type="slidenum">
              <a:rPr lang="hu-HU" smtClean="0"/>
              <a:pPr/>
              <a:t>29</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US" sz="3600" b="1" dirty="0" smtClean="0">
                <a:solidFill>
                  <a:srgbClr val="002060"/>
                </a:solidFill>
                <a:latin typeface="Georgia" pitchFamily="18" charset="0"/>
              </a:rPr>
              <a:t>Safe Centre at CERS and its’</a:t>
            </a:r>
            <a:r>
              <a:rPr lang="hu-HU" sz="3600" b="1" dirty="0" smtClean="0">
                <a:solidFill>
                  <a:srgbClr val="002060"/>
                </a:solidFill>
                <a:latin typeface="Georgia" pitchFamily="18" charset="0"/>
              </a:rPr>
              <a:t> C</a:t>
            </a:r>
            <a:r>
              <a:rPr lang="en-US" sz="3600" b="1" dirty="0" smtClean="0">
                <a:solidFill>
                  <a:srgbClr val="002060"/>
                </a:solidFill>
                <a:latin typeface="Georgia" pitchFamily="18" charset="0"/>
              </a:rPr>
              <a:t>CTV surveillance </a:t>
            </a:r>
            <a:endParaRPr lang="en-US" sz="3600" b="1" dirty="0">
              <a:solidFill>
                <a:srgbClr val="002060"/>
              </a:solidFill>
              <a:latin typeface="Georgia" pitchFamily="18" charset="0"/>
            </a:endParaRPr>
          </a:p>
        </p:txBody>
      </p:sp>
      <p:pic>
        <p:nvPicPr>
          <p:cNvPr id="37890" name="Picture 2" descr="F:\Prága CERGE-EI\kutatoszoba_2017_10_17.jpg"/>
          <p:cNvPicPr>
            <a:picLocks noChangeAspect="1" noChangeArrowheads="1"/>
          </p:cNvPicPr>
          <p:nvPr/>
        </p:nvPicPr>
        <p:blipFill>
          <a:blip r:embed="rId2" cstate="print"/>
          <a:srcRect/>
          <a:stretch>
            <a:fillRect/>
          </a:stretch>
        </p:blipFill>
        <p:spPr bwMode="auto">
          <a:xfrm>
            <a:off x="178132" y="1615044"/>
            <a:ext cx="5742378" cy="3230088"/>
          </a:xfrm>
          <a:prstGeom prst="rect">
            <a:avLst/>
          </a:prstGeom>
          <a:noFill/>
        </p:spPr>
      </p:pic>
      <p:pic>
        <p:nvPicPr>
          <p:cNvPr id="37891" name="Picture 3" descr="F:\Prága CERGE-EI\kameraképek3.jpg"/>
          <p:cNvPicPr>
            <a:picLocks noChangeAspect="1" noChangeArrowheads="1"/>
          </p:cNvPicPr>
          <p:nvPr/>
        </p:nvPicPr>
        <p:blipFill>
          <a:blip r:embed="rId3" cstate="print"/>
          <a:srcRect/>
          <a:stretch>
            <a:fillRect/>
          </a:stretch>
        </p:blipFill>
        <p:spPr bwMode="auto">
          <a:xfrm>
            <a:off x="6200241" y="1555668"/>
            <a:ext cx="5805713" cy="3265713"/>
          </a:xfrm>
          <a:prstGeom prst="rect">
            <a:avLst/>
          </a:prstGeom>
          <a:noFill/>
        </p:spPr>
      </p:pic>
    </p:spTree>
    <p:extLst>
      <p:ext uri="{BB962C8B-B14F-4D97-AF65-F5344CB8AC3E}">
        <p14:creationId xmlns:p14="http://schemas.microsoft.com/office/powerpoint/2010/main" val="41005981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838200" y="165086"/>
            <a:ext cx="10515600" cy="834283"/>
          </a:xfrm>
        </p:spPr>
        <p:txBody>
          <a:bodyPr>
            <a:normAutofit/>
          </a:bodyPr>
          <a:lstStyle/>
          <a:p>
            <a:pPr algn="ctr"/>
            <a:r>
              <a:rPr lang="en-US" sz="3600" b="1" dirty="0" smtClean="0">
                <a:solidFill>
                  <a:srgbClr val="002060"/>
                </a:solidFill>
                <a:latin typeface="Georgia" panose="02040502050405020303" pitchFamily="18" charset="0"/>
              </a:rPr>
              <a:t>Data Revolution</a:t>
            </a:r>
            <a:endParaRPr lang="en-US" sz="3600" b="1" dirty="0">
              <a:solidFill>
                <a:srgbClr val="002060"/>
              </a:solidFill>
              <a:latin typeface="Georgia" panose="02040502050405020303" pitchFamily="18" charset="0"/>
            </a:endParaRPr>
          </a:p>
        </p:txBody>
      </p:sp>
      <p:sp>
        <p:nvSpPr>
          <p:cNvPr id="3" name="Tartalom helye 2"/>
          <p:cNvSpPr>
            <a:spLocks noGrp="1"/>
          </p:cNvSpPr>
          <p:nvPr>
            <p:ph idx="1"/>
          </p:nvPr>
        </p:nvSpPr>
        <p:spPr>
          <a:xfrm>
            <a:off x="425355" y="870943"/>
            <a:ext cx="11341289" cy="5161979"/>
          </a:xfrm>
        </p:spPr>
        <p:txBody>
          <a:bodyPr>
            <a:normAutofit/>
          </a:bodyPr>
          <a:lstStyle/>
          <a:p>
            <a:r>
              <a:rPr lang="en-US" dirty="0" smtClean="0">
                <a:solidFill>
                  <a:srgbClr val="002060"/>
                </a:solidFill>
                <a:latin typeface="Georgia" panose="02040502050405020303" pitchFamily="18" charset="0"/>
              </a:rPr>
              <a:t>The </a:t>
            </a:r>
            <a:r>
              <a:rPr lang="en-US" dirty="0">
                <a:solidFill>
                  <a:srgbClr val="002060"/>
                </a:solidFill>
                <a:latin typeface="Georgia" panose="02040502050405020303" pitchFamily="18" charset="0"/>
              </a:rPr>
              <a:t>„new oil</a:t>
            </a:r>
            <a:r>
              <a:rPr lang="en-US" dirty="0" smtClean="0">
                <a:solidFill>
                  <a:srgbClr val="002060"/>
                </a:solidFill>
                <a:latin typeface="Georgia" panose="02040502050405020303" pitchFamily="18" charset="0"/>
              </a:rPr>
              <a:t>”</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comes in four</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main forms</a:t>
            </a:r>
            <a:r>
              <a:rPr lang="hu-HU" dirty="0" smtClean="0">
                <a:solidFill>
                  <a:srgbClr val="002060"/>
                </a:solidFill>
                <a:latin typeface="Georgia" panose="02040502050405020303" pitchFamily="18" charset="0"/>
              </a:rPr>
              <a:t>:</a:t>
            </a:r>
            <a:endParaRPr lang="en-US" dirty="0" smtClean="0">
              <a:solidFill>
                <a:srgbClr val="002060"/>
              </a:solidFill>
              <a:latin typeface="Georgia" panose="02040502050405020303" pitchFamily="18" charset="0"/>
            </a:endParaRPr>
          </a:p>
          <a:p>
            <a:pPr lvl="1"/>
            <a:r>
              <a:rPr lang="en-US" b="1" dirty="0" smtClean="0">
                <a:solidFill>
                  <a:srgbClr val="002060"/>
                </a:solidFill>
                <a:latin typeface="Georgia" panose="02040502050405020303" pitchFamily="18" charset="0"/>
              </a:rPr>
              <a:t>Big Data</a:t>
            </a:r>
            <a:endParaRPr lang="hu-HU" b="1" dirty="0" smtClean="0">
              <a:solidFill>
                <a:srgbClr val="002060"/>
              </a:solidFill>
              <a:latin typeface="Georgia" panose="02040502050405020303" pitchFamily="18" charset="0"/>
            </a:endParaRPr>
          </a:p>
          <a:p>
            <a:pPr lvl="2"/>
            <a:r>
              <a:rPr lang="en-US" dirty="0" smtClean="0">
                <a:solidFill>
                  <a:srgbClr val="002060"/>
                </a:solidFill>
                <a:latin typeface="Georgia" panose="02040502050405020303" pitchFamily="18" charset="0"/>
              </a:rPr>
              <a:t>featured by 3-x Vs</a:t>
            </a:r>
          </a:p>
          <a:p>
            <a:pPr lvl="3"/>
            <a:r>
              <a:rPr lang="en-US" dirty="0" smtClean="0">
                <a:solidFill>
                  <a:srgbClr val="002060"/>
                </a:solidFill>
                <a:latin typeface="Georgia" panose="02040502050405020303" pitchFamily="18" charset="0"/>
              </a:rPr>
              <a:t>volume, variety, velocity, variability, veracity + complexity etc.</a:t>
            </a:r>
          </a:p>
          <a:p>
            <a:pPr lvl="1"/>
            <a:r>
              <a:rPr lang="en-GB" b="1" dirty="0" smtClean="0">
                <a:solidFill>
                  <a:srgbClr val="002060"/>
                </a:solidFill>
                <a:latin typeface="Georgia" panose="02040502050405020303" pitchFamily="18" charset="0"/>
              </a:rPr>
              <a:t>Official Statistics</a:t>
            </a:r>
          </a:p>
          <a:p>
            <a:pPr lvl="1"/>
            <a:r>
              <a:rPr lang="en-US" b="1" dirty="0" smtClean="0">
                <a:solidFill>
                  <a:srgbClr val="002060"/>
                </a:solidFill>
                <a:latin typeface="Georgia" panose="02040502050405020303" pitchFamily="18" charset="0"/>
              </a:rPr>
              <a:t>Open Data</a:t>
            </a:r>
            <a:endParaRPr lang="hu-HU" b="1" dirty="0" smtClean="0">
              <a:solidFill>
                <a:srgbClr val="002060"/>
              </a:solidFill>
              <a:latin typeface="Georgia" panose="02040502050405020303" pitchFamily="18" charset="0"/>
            </a:endParaRPr>
          </a:p>
          <a:p>
            <a:pPr lvl="2"/>
            <a:r>
              <a:rPr lang="en-US" dirty="0" smtClean="0">
                <a:solidFill>
                  <a:srgbClr val="002060"/>
                </a:solidFill>
                <a:latin typeface="Georgia" panose="02040502050405020303" pitchFamily="18" charset="0"/>
              </a:rPr>
              <a:t>Free availability of data for reusing, analyzing, republishing</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sharing etc.</a:t>
            </a:r>
          </a:p>
          <a:p>
            <a:pPr lvl="1"/>
            <a:r>
              <a:rPr lang="en-US" b="1" dirty="0" smtClean="0">
                <a:solidFill>
                  <a:srgbClr val="002060"/>
                </a:solidFill>
                <a:latin typeface="Georgia" panose="02040502050405020303" pitchFamily="18" charset="0"/>
              </a:rPr>
              <a:t>Administrative data</a:t>
            </a:r>
            <a:endParaRPr lang="hu-HU" b="1" dirty="0" smtClean="0">
              <a:solidFill>
                <a:srgbClr val="002060"/>
              </a:solidFill>
              <a:latin typeface="Georgia" panose="02040502050405020303" pitchFamily="18" charset="0"/>
            </a:endParaRPr>
          </a:p>
          <a:p>
            <a:pPr lvl="2"/>
            <a:r>
              <a:rPr lang="en-US" dirty="0" smtClean="0">
                <a:solidFill>
                  <a:srgbClr val="002060"/>
                </a:solidFill>
                <a:latin typeface="Georgia" panose="02040502050405020303" pitchFamily="18" charset="0"/>
              </a:rPr>
              <a:t>Data collected for non-statistical purposes</a:t>
            </a:r>
          </a:p>
          <a:p>
            <a:pPr lvl="2"/>
            <a:r>
              <a:rPr lang="en-US" dirty="0" smtClean="0">
                <a:solidFill>
                  <a:srgbClr val="002060"/>
                </a:solidFill>
                <a:latin typeface="Georgia" panose="02040502050405020303" pitchFamily="18" charset="0"/>
              </a:rPr>
              <a:t>Full coverage </a:t>
            </a:r>
            <a:r>
              <a:rPr lang="hu-HU" dirty="0" smtClean="0">
                <a:solidFill>
                  <a:srgbClr val="002060"/>
                </a:solidFill>
                <a:latin typeface="Georgia" panose="02040502050405020303" pitchFamily="18" charset="0"/>
              </a:rPr>
              <a:t>is </a:t>
            </a:r>
            <a:r>
              <a:rPr lang="en-US" dirty="0" smtClean="0">
                <a:solidFill>
                  <a:srgbClr val="002060"/>
                </a:solidFill>
                <a:latin typeface="Georgia" panose="02040502050405020303" pitchFamily="18" charset="0"/>
              </a:rPr>
              <a:t>a</a:t>
            </a:r>
            <a:r>
              <a:rPr lang="hu-HU" dirty="0" smtClean="0">
                <a:solidFill>
                  <a:srgbClr val="002060"/>
                </a:solidFill>
                <a:latin typeface="Georgia" panose="02040502050405020303" pitchFamily="18" charset="0"/>
              </a:rPr>
              <a:t>n </a:t>
            </a:r>
            <a:r>
              <a:rPr lang="en-US" dirty="0" smtClean="0">
                <a:solidFill>
                  <a:srgbClr val="002060"/>
                </a:solidFill>
                <a:latin typeface="Georgia" panose="02040502050405020303" pitchFamily="18" charset="0"/>
              </a:rPr>
              <a:t>objective</a:t>
            </a:r>
          </a:p>
          <a:p>
            <a:pPr lvl="2"/>
            <a:r>
              <a:rPr lang="en-US" dirty="0" smtClean="0">
                <a:solidFill>
                  <a:srgbClr val="002060"/>
                </a:solidFill>
                <a:latin typeface="Georgia" panose="02040502050405020303" pitchFamily="18" charset="0"/>
              </a:rPr>
              <a:t>Method of data collection and data processing is determined by the public administration  </a:t>
            </a:r>
            <a:endParaRPr lang="hu-HU" dirty="0" smtClean="0">
              <a:solidFill>
                <a:srgbClr val="002060"/>
              </a:solidFill>
              <a:latin typeface="Georgia" panose="02040502050405020303" pitchFamily="18" charset="0"/>
            </a:endParaRPr>
          </a:p>
          <a:p>
            <a:pPr lvl="2"/>
            <a:endParaRPr lang="hu-HU" dirty="0" smtClean="0">
              <a:solidFill>
                <a:srgbClr val="002060"/>
              </a:solidFill>
              <a:latin typeface="Georgia" panose="02040502050405020303" pitchFamily="18" charset="0"/>
            </a:endParaRPr>
          </a:p>
          <a:p>
            <a:r>
              <a:rPr lang="hu-HU" dirty="0" smtClean="0">
                <a:solidFill>
                  <a:srgbClr val="002060"/>
                </a:solidFill>
                <a:latin typeface="Georgia" panose="02040502050405020303" pitchFamily="18" charset="0"/>
              </a:rPr>
              <a:t>The </a:t>
            </a:r>
            <a:r>
              <a:rPr lang="en-US" dirty="0" smtClean="0">
                <a:solidFill>
                  <a:srgbClr val="002060"/>
                </a:solidFill>
                <a:latin typeface="Georgia" panose="02040502050405020303" pitchFamily="18" charset="0"/>
              </a:rPr>
              <a:t>„new oil” presents itself as researchable data for social scientists</a:t>
            </a:r>
            <a:endParaRPr lang="en-US" dirty="0">
              <a:solidFill>
                <a:srgbClr val="002060"/>
              </a:solidFill>
              <a:latin typeface="Georgia" panose="02040502050405020303"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pPr/>
              <a:t>3</a:t>
            </a:fld>
            <a:endParaRPr lang="hu-HU"/>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021080" y="255397"/>
            <a:ext cx="10515600" cy="1325563"/>
          </a:xfrm>
        </p:spPr>
        <p:txBody>
          <a:bodyPr>
            <a:normAutofit/>
          </a:bodyPr>
          <a:lstStyle/>
          <a:p>
            <a:pPr algn="ctr"/>
            <a:r>
              <a:rPr lang="en-GB" sz="3600" b="1" dirty="0" smtClean="0">
                <a:solidFill>
                  <a:srgbClr val="002060"/>
                </a:solidFill>
                <a:latin typeface="Georgia" panose="02040502050405020303" pitchFamily="18" charset="0"/>
                <a:ea typeface="+mn-ea"/>
                <a:cs typeface="+mn-cs"/>
              </a:rPr>
              <a:t>Microdata analysis by the Public Administration</a:t>
            </a:r>
            <a:r>
              <a:rPr lang="hu-HU" sz="3600" b="1" dirty="0" smtClean="0">
                <a:solidFill>
                  <a:srgbClr val="002060"/>
                </a:solidFill>
                <a:latin typeface="Georgia" panose="02040502050405020303" pitchFamily="18" charset="0"/>
                <a:ea typeface="+mn-ea"/>
                <a:cs typeface="+mn-cs"/>
              </a:rPr>
              <a:t> </a:t>
            </a:r>
            <a:r>
              <a:rPr lang="en-GB" sz="3600" b="1" dirty="0" smtClean="0">
                <a:solidFill>
                  <a:srgbClr val="002060"/>
                </a:solidFill>
                <a:latin typeface="Georgia" panose="02040502050405020303" pitchFamily="18" charset="0"/>
                <a:ea typeface="+mn-ea"/>
                <a:cs typeface="+mn-cs"/>
              </a:rPr>
              <a:t>in </a:t>
            </a:r>
            <a:r>
              <a:rPr lang="en-GB" sz="3600" b="1" dirty="0">
                <a:solidFill>
                  <a:srgbClr val="002060"/>
                </a:solidFill>
                <a:latin typeface="Georgia" panose="02040502050405020303" pitchFamily="18" charset="0"/>
                <a:ea typeface="+mn-ea"/>
                <a:cs typeface="+mn-cs"/>
              </a:rPr>
              <a:t>the Safe Centre</a:t>
            </a:r>
            <a:endParaRPr lang="hu-HU" sz="3600" b="1" dirty="0">
              <a:solidFill>
                <a:srgbClr val="002060"/>
              </a:solidFill>
              <a:latin typeface="Georgia" panose="02040502050405020303" pitchFamily="18" charset="0"/>
              <a:ea typeface="+mn-ea"/>
              <a:cs typeface="+mn-cs"/>
            </a:endParaRPr>
          </a:p>
        </p:txBody>
      </p:sp>
      <p:sp>
        <p:nvSpPr>
          <p:cNvPr id="3" name="Tartalom helye 2"/>
          <p:cNvSpPr>
            <a:spLocks noGrp="1"/>
          </p:cNvSpPr>
          <p:nvPr>
            <p:ph idx="1"/>
          </p:nvPr>
        </p:nvSpPr>
        <p:spPr>
          <a:xfrm>
            <a:off x="838200" y="1825625"/>
            <a:ext cx="10515600" cy="3432175"/>
          </a:xfrm>
        </p:spPr>
        <p:txBody>
          <a:bodyPr/>
          <a:lstStyle/>
          <a:p>
            <a:r>
              <a:rPr lang="en-GB" dirty="0">
                <a:solidFill>
                  <a:srgbClr val="002060"/>
                </a:solidFill>
                <a:latin typeface="Georgia" panose="02040502050405020303" pitchFamily="18" charset="0"/>
              </a:rPr>
              <a:t>Ministry of Interior: </a:t>
            </a:r>
            <a:r>
              <a:rPr lang="en-US" dirty="0" smtClean="0">
                <a:solidFill>
                  <a:srgbClr val="002060"/>
                </a:solidFill>
                <a:latin typeface="Georgia" panose="02040502050405020303" pitchFamily="18" charset="0"/>
              </a:rPr>
              <a:t>Population</a:t>
            </a:r>
            <a:r>
              <a:rPr lang="hu-HU" dirty="0" smtClean="0">
                <a:solidFill>
                  <a:srgbClr val="002060"/>
                </a:solidFill>
                <a:latin typeface="Georgia" panose="02040502050405020303" pitchFamily="18" charset="0"/>
              </a:rPr>
              <a:t> </a:t>
            </a:r>
            <a:r>
              <a:rPr lang="en-GB" dirty="0" smtClean="0">
                <a:solidFill>
                  <a:srgbClr val="002060"/>
                </a:solidFill>
                <a:latin typeface="Georgia" panose="02040502050405020303" pitchFamily="18" charset="0"/>
              </a:rPr>
              <a:t>Census </a:t>
            </a:r>
            <a:r>
              <a:rPr lang="en-GB" dirty="0">
                <a:solidFill>
                  <a:srgbClr val="002060"/>
                </a:solidFill>
                <a:latin typeface="Georgia" panose="02040502050405020303" pitchFamily="18" charset="0"/>
              </a:rPr>
              <a:t>2001; </a:t>
            </a:r>
            <a:r>
              <a:rPr lang="en-GB" dirty="0" smtClean="0">
                <a:solidFill>
                  <a:srgbClr val="002060"/>
                </a:solidFill>
                <a:latin typeface="Georgia" panose="02040502050405020303" pitchFamily="18" charset="0"/>
              </a:rPr>
              <a:t>2011</a:t>
            </a:r>
            <a:r>
              <a:rPr lang="hu-HU" dirty="0" smtClean="0">
                <a:solidFill>
                  <a:srgbClr val="002060"/>
                </a:solidFill>
                <a:latin typeface="Georgia" panose="02040502050405020303" pitchFamily="18" charset="0"/>
              </a:rPr>
              <a:t> (2017)</a:t>
            </a:r>
            <a:endParaRPr lang="en-GB" dirty="0">
              <a:solidFill>
                <a:srgbClr val="002060"/>
              </a:solidFill>
              <a:latin typeface="Georgia" panose="02040502050405020303" pitchFamily="18" charset="0"/>
            </a:endParaRPr>
          </a:p>
          <a:p>
            <a:r>
              <a:rPr lang="en-GB" dirty="0">
                <a:solidFill>
                  <a:srgbClr val="002060"/>
                </a:solidFill>
                <a:latin typeface="Georgia" panose="02040502050405020303" pitchFamily="18" charset="0"/>
              </a:rPr>
              <a:t>Ministry of </a:t>
            </a:r>
            <a:r>
              <a:rPr lang="en-GB" dirty="0" smtClean="0">
                <a:solidFill>
                  <a:srgbClr val="002060"/>
                </a:solidFill>
                <a:latin typeface="Georgia" panose="02040502050405020303" pitchFamily="18" charset="0"/>
              </a:rPr>
              <a:t>Finance:</a:t>
            </a:r>
            <a:r>
              <a:rPr lang="hu-HU" dirty="0" smtClean="0">
                <a:solidFill>
                  <a:srgbClr val="002060"/>
                </a:solidFill>
                <a:latin typeface="Georgia" panose="02040502050405020303" pitchFamily="18" charset="0"/>
              </a:rPr>
              <a:t> </a:t>
            </a:r>
            <a:r>
              <a:rPr lang="en-GB" dirty="0" smtClean="0">
                <a:solidFill>
                  <a:srgbClr val="002060"/>
                </a:solidFill>
                <a:latin typeface="Georgia" panose="02040502050405020303" pitchFamily="18" charset="0"/>
              </a:rPr>
              <a:t>Micro</a:t>
            </a:r>
            <a:r>
              <a:rPr lang="hu-HU" dirty="0" smtClean="0">
                <a:solidFill>
                  <a:srgbClr val="002060"/>
                </a:solidFill>
                <a:latin typeface="Georgia" panose="02040502050405020303" pitchFamily="18" charset="0"/>
              </a:rPr>
              <a:t>-</a:t>
            </a:r>
            <a:r>
              <a:rPr lang="en-GB" dirty="0" smtClean="0">
                <a:solidFill>
                  <a:srgbClr val="002060"/>
                </a:solidFill>
                <a:latin typeface="Georgia" panose="02040502050405020303" pitchFamily="18" charset="0"/>
              </a:rPr>
              <a:t>census </a:t>
            </a:r>
            <a:r>
              <a:rPr lang="en-GB" dirty="0">
                <a:solidFill>
                  <a:srgbClr val="002060"/>
                </a:solidFill>
                <a:latin typeface="Georgia" panose="02040502050405020303" pitchFamily="18" charset="0"/>
              </a:rPr>
              <a:t>2016; R&amp;D; Balance </a:t>
            </a:r>
            <a:r>
              <a:rPr lang="en-GB" dirty="0" smtClean="0">
                <a:solidFill>
                  <a:srgbClr val="002060"/>
                </a:solidFill>
                <a:latin typeface="Georgia" panose="02040502050405020303" pitchFamily="18" charset="0"/>
              </a:rPr>
              <a:t>sheets</a:t>
            </a:r>
            <a:r>
              <a:rPr lang="hu-HU" dirty="0" smtClean="0">
                <a:solidFill>
                  <a:srgbClr val="002060"/>
                </a:solidFill>
                <a:latin typeface="Georgia" panose="02040502050405020303" pitchFamily="18" charset="0"/>
              </a:rPr>
              <a:t> (</a:t>
            </a:r>
            <a:r>
              <a:rPr lang="en-GB" dirty="0">
                <a:solidFill>
                  <a:srgbClr val="002060"/>
                </a:solidFill>
                <a:latin typeface="Georgia" panose="02040502050405020303" pitchFamily="18" charset="0"/>
              </a:rPr>
              <a:t>2017 – 2018 </a:t>
            </a:r>
            <a:r>
              <a:rPr lang="hu-HU" dirty="0" smtClean="0">
                <a:solidFill>
                  <a:srgbClr val="002060"/>
                </a:solidFill>
                <a:latin typeface="Georgia" panose="02040502050405020303" pitchFamily="18" charset="0"/>
              </a:rPr>
              <a:t>)</a:t>
            </a:r>
            <a:endParaRPr lang="en-GB" dirty="0">
              <a:solidFill>
                <a:srgbClr val="002060"/>
              </a:solidFill>
              <a:latin typeface="Georgia" panose="02040502050405020303" pitchFamily="18" charset="0"/>
            </a:endParaRPr>
          </a:p>
          <a:p>
            <a:r>
              <a:rPr lang="en-GB" dirty="0">
                <a:solidFill>
                  <a:srgbClr val="002060"/>
                </a:solidFill>
                <a:latin typeface="Georgia" panose="02040502050405020303" pitchFamily="18" charset="0"/>
              </a:rPr>
              <a:t>Ministry of Human Capacities: EHIS 2009; EHIS 2014</a:t>
            </a:r>
          </a:p>
          <a:p>
            <a:r>
              <a:rPr lang="en-GB" dirty="0">
                <a:solidFill>
                  <a:srgbClr val="002060"/>
                </a:solidFill>
                <a:latin typeface="Georgia" panose="02040502050405020303" pitchFamily="18" charset="0"/>
              </a:rPr>
              <a:t>National Research Development and Innovation Office: from 2015 – R&amp;D</a:t>
            </a:r>
          </a:p>
          <a:p>
            <a:endParaRPr lang="hu-HU" dirty="0"/>
          </a:p>
        </p:txBody>
      </p:sp>
      <p:sp>
        <p:nvSpPr>
          <p:cNvPr id="4" name="Dia számának helye 3"/>
          <p:cNvSpPr>
            <a:spLocks noGrp="1"/>
          </p:cNvSpPr>
          <p:nvPr>
            <p:ph type="sldNum" sz="quarter" idx="12"/>
          </p:nvPr>
        </p:nvSpPr>
        <p:spPr/>
        <p:txBody>
          <a:bodyPr/>
          <a:lstStyle/>
          <a:p>
            <a:fld id="{80DEC6E1-F1C1-444D-8DA3-0621314F7DF1}" type="slidenum">
              <a:rPr lang="hu-HU" smtClean="0"/>
              <a:pPr/>
              <a:t>30</a:t>
            </a:fld>
            <a:endParaRPr lang="hu-HU"/>
          </a:p>
        </p:txBody>
      </p:sp>
    </p:spTree>
    <p:extLst>
      <p:ext uri="{BB962C8B-B14F-4D97-AF65-F5344CB8AC3E}">
        <p14:creationId xmlns:p14="http://schemas.microsoft.com/office/powerpoint/2010/main" val="19313972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a:xfrm>
            <a:off x="831850" y="2101755"/>
            <a:ext cx="10515600" cy="1815152"/>
          </a:xfrm>
        </p:spPr>
        <p:txBody>
          <a:bodyPr/>
          <a:lstStyle/>
          <a:p>
            <a:pPr algn="ctr"/>
            <a:r>
              <a:rPr lang="en-US" sz="4400" b="1" dirty="0" smtClean="0">
                <a:solidFill>
                  <a:srgbClr val="002060"/>
                </a:solidFill>
                <a:latin typeface="Georgia" pitchFamily="18" charset="0"/>
              </a:rPr>
              <a:t>Closing remarks</a:t>
            </a:r>
            <a:r>
              <a:rPr lang="en-US" b="1" dirty="0" smtClean="0">
                <a:solidFill>
                  <a:srgbClr val="002060"/>
                </a:solidFill>
                <a:latin typeface="Georgia" pitchFamily="18" charset="0"/>
              </a:rPr>
              <a:t/>
            </a:r>
            <a:br>
              <a:rPr lang="en-US" b="1" dirty="0" smtClean="0">
                <a:solidFill>
                  <a:srgbClr val="002060"/>
                </a:solidFill>
                <a:latin typeface="Georgia" pitchFamily="18" charset="0"/>
              </a:rPr>
            </a:br>
            <a:endParaRPr lang="en-US" dirty="0"/>
          </a:p>
        </p:txBody>
      </p:sp>
      <p:sp>
        <p:nvSpPr>
          <p:cNvPr id="4" name="Dia számának helye 3"/>
          <p:cNvSpPr>
            <a:spLocks noGrp="1"/>
          </p:cNvSpPr>
          <p:nvPr>
            <p:ph type="sldNum" sz="quarter" idx="12"/>
          </p:nvPr>
        </p:nvSpPr>
        <p:spPr/>
        <p:txBody>
          <a:bodyPr/>
          <a:lstStyle/>
          <a:p>
            <a:fld id="{80DEC6E1-F1C1-444D-8DA3-0621314F7DF1}" type="slidenum">
              <a:rPr lang="hu-HU" smtClean="0"/>
              <a:pPr/>
              <a:t>31</a:t>
            </a:fld>
            <a:endParaRPr lang="hu-HU"/>
          </a:p>
        </p:txBody>
      </p:sp>
    </p:spTree>
    <p:extLst>
      <p:ext uri="{BB962C8B-B14F-4D97-AF65-F5344CB8AC3E}">
        <p14:creationId xmlns:p14="http://schemas.microsoft.com/office/powerpoint/2010/main" val="32518251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artalom helye 6"/>
          <p:cNvSpPr>
            <a:spLocks noGrp="1"/>
          </p:cNvSpPr>
          <p:nvPr>
            <p:ph idx="1"/>
          </p:nvPr>
        </p:nvSpPr>
        <p:spPr>
          <a:xfrm>
            <a:off x="308757" y="926275"/>
            <a:ext cx="11660739" cy="5250688"/>
          </a:xfrm>
        </p:spPr>
        <p:txBody>
          <a:bodyPr>
            <a:normAutofit lnSpcReduction="10000"/>
          </a:bodyPr>
          <a:lstStyle/>
          <a:p>
            <a:r>
              <a:rPr lang="en-US" sz="2400" dirty="0" smtClean="0">
                <a:solidFill>
                  <a:srgbClr val="002060"/>
                </a:solidFill>
                <a:latin typeface="Georgia" pitchFamily="18" charset="0"/>
              </a:rPr>
              <a:t>By</a:t>
            </a:r>
            <a:r>
              <a:rPr lang="hu-HU" sz="2400" dirty="0" smtClean="0">
                <a:solidFill>
                  <a:srgbClr val="002060"/>
                </a:solidFill>
                <a:latin typeface="Georgia" pitchFamily="18" charset="0"/>
              </a:rPr>
              <a:t> </a:t>
            </a:r>
            <a:r>
              <a:rPr lang="en-US" sz="2400" dirty="0" smtClean="0">
                <a:solidFill>
                  <a:srgbClr val="002060"/>
                </a:solidFill>
                <a:latin typeface="Georgia" pitchFamily="18" charset="0"/>
              </a:rPr>
              <a:t>using micro</a:t>
            </a:r>
            <a:r>
              <a:rPr lang="hu-HU" sz="2400" dirty="0" smtClean="0">
                <a:solidFill>
                  <a:srgbClr val="002060"/>
                </a:solidFill>
                <a:latin typeface="Georgia" pitchFamily="18" charset="0"/>
              </a:rPr>
              <a:t> </a:t>
            </a:r>
            <a:r>
              <a:rPr lang="en-US" sz="2400" dirty="0" smtClean="0">
                <a:solidFill>
                  <a:srgbClr val="002060"/>
                </a:solidFill>
                <a:latin typeface="Georgia" pitchFamily="18" charset="0"/>
              </a:rPr>
              <a:t>data the world appears in a completely new perspective</a:t>
            </a:r>
          </a:p>
          <a:p>
            <a:pPr lvl="1"/>
            <a:r>
              <a:rPr lang="en-US" sz="2000" dirty="0" smtClean="0">
                <a:solidFill>
                  <a:srgbClr val="002060"/>
                </a:solidFill>
                <a:latin typeface="Georgia" pitchFamily="18" charset="0"/>
              </a:rPr>
              <a:t>This breakthrough for social scientists is</a:t>
            </a:r>
            <a:r>
              <a:rPr lang="hu-HU" sz="2000" dirty="0" smtClean="0">
                <a:solidFill>
                  <a:srgbClr val="002060"/>
                </a:solidFill>
                <a:latin typeface="Georgia" pitchFamily="18" charset="0"/>
              </a:rPr>
              <a:t> </a:t>
            </a:r>
            <a:r>
              <a:rPr lang="en-US" sz="2000" dirty="0" smtClean="0">
                <a:solidFill>
                  <a:srgbClr val="002060"/>
                </a:solidFill>
                <a:latin typeface="Georgia" pitchFamily="18" charset="0"/>
              </a:rPr>
              <a:t>like the</a:t>
            </a:r>
            <a:r>
              <a:rPr lang="hu-HU" sz="2000" dirty="0" smtClean="0">
                <a:solidFill>
                  <a:srgbClr val="002060"/>
                </a:solidFill>
                <a:latin typeface="Georgia" pitchFamily="18" charset="0"/>
              </a:rPr>
              <a:t> </a:t>
            </a:r>
            <a:r>
              <a:rPr lang="en-US" sz="2000" dirty="0" smtClean="0">
                <a:solidFill>
                  <a:srgbClr val="002060"/>
                </a:solidFill>
                <a:latin typeface="Georgia" pitchFamily="18" charset="0"/>
              </a:rPr>
              <a:t>microscope for biologists or the</a:t>
            </a:r>
            <a:r>
              <a:rPr lang="hu-HU" sz="2000" dirty="0" smtClean="0">
                <a:solidFill>
                  <a:srgbClr val="002060"/>
                </a:solidFill>
                <a:latin typeface="Georgia" pitchFamily="18" charset="0"/>
              </a:rPr>
              <a:t> </a:t>
            </a:r>
            <a:r>
              <a:rPr lang="en-US" sz="2000" dirty="0" smtClean="0">
                <a:solidFill>
                  <a:srgbClr val="002060"/>
                </a:solidFill>
                <a:latin typeface="Georgia" pitchFamily="18" charset="0"/>
              </a:rPr>
              <a:t>radio telescope for astron</a:t>
            </a:r>
            <a:r>
              <a:rPr lang="hu-HU" sz="2000" dirty="0" smtClean="0">
                <a:solidFill>
                  <a:srgbClr val="002060"/>
                </a:solidFill>
                <a:latin typeface="Georgia" pitchFamily="18" charset="0"/>
              </a:rPr>
              <a:t>o</a:t>
            </a:r>
            <a:r>
              <a:rPr lang="en-US" sz="2000" dirty="0" smtClean="0">
                <a:solidFill>
                  <a:srgbClr val="002060"/>
                </a:solidFill>
                <a:latin typeface="Georgia" pitchFamily="18" charset="0"/>
              </a:rPr>
              <a:t>mists</a:t>
            </a:r>
            <a:endParaRPr lang="hu-HU" sz="2000" dirty="0" smtClean="0">
              <a:solidFill>
                <a:srgbClr val="002060"/>
              </a:solidFill>
              <a:latin typeface="Georgia" pitchFamily="18" charset="0"/>
            </a:endParaRPr>
          </a:p>
          <a:p>
            <a:r>
              <a:rPr lang="en-US" sz="2400" dirty="0" smtClean="0">
                <a:solidFill>
                  <a:srgbClr val="002060"/>
                </a:solidFill>
                <a:latin typeface="Georgia" pitchFamily="18" charset="0"/>
              </a:rPr>
              <a:t>Legal duty</a:t>
            </a:r>
            <a:endParaRPr lang="hu-HU" sz="2400" dirty="0" smtClean="0">
              <a:solidFill>
                <a:srgbClr val="002060"/>
              </a:solidFill>
              <a:latin typeface="Georgia" pitchFamily="18" charset="0"/>
            </a:endParaRPr>
          </a:p>
          <a:p>
            <a:pPr lvl="1"/>
            <a:r>
              <a:rPr lang="en-US" sz="2000" dirty="0" smtClean="0">
                <a:solidFill>
                  <a:srgbClr val="002060"/>
                </a:solidFill>
                <a:latin typeface="Georgia" pitchFamily="18" charset="0"/>
              </a:rPr>
              <a:t>European Statistics</a:t>
            </a:r>
            <a:r>
              <a:rPr lang="hu-HU" sz="2000" dirty="0" smtClean="0">
                <a:solidFill>
                  <a:srgbClr val="002060"/>
                </a:solidFill>
                <a:latin typeface="Georgia" pitchFamily="18" charset="0"/>
              </a:rPr>
              <a:t> </a:t>
            </a:r>
            <a:r>
              <a:rPr lang="en-US" sz="2000" dirty="0" smtClean="0">
                <a:solidFill>
                  <a:srgbClr val="002060"/>
                </a:solidFill>
                <a:latin typeface="Georgia" pitchFamily="18" charset="0"/>
              </a:rPr>
              <a:t>Code of Practice</a:t>
            </a:r>
          </a:p>
          <a:p>
            <a:pPr lvl="1"/>
            <a:r>
              <a:rPr lang="hu-HU" sz="2000" dirty="0" smtClean="0">
                <a:solidFill>
                  <a:srgbClr val="002060"/>
                </a:solidFill>
                <a:latin typeface="Georgia" pitchFamily="18" charset="0"/>
              </a:rPr>
              <a:t>National </a:t>
            </a:r>
            <a:r>
              <a:rPr lang="en-US" sz="2000" dirty="0" smtClean="0">
                <a:solidFill>
                  <a:srgbClr val="002060"/>
                </a:solidFill>
                <a:latin typeface="Georgia" pitchFamily="18" charset="0"/>
              </a:rPr>
              <a:t>Statistics</a:t>
            </a:r>
            <a:r>
              <a:rPr lang="hu-HU" sz="2000" dirty="0" smtClean="0">
                <a:solidFill>
                  <a:srgbClr val="002060"/>
                </a:solidFill>
                <a:latin typeface="Georgia" pitchFamily="18" charset="0"/>
              </a:rPr>
              <a:t> </a:t>
            </a:r>
            <a:r>
              <a:rPr lang="en-US" sz="2000" dirty="0" smtClean="0">
                <a:solidFill>
                  <a:srgbClr val="002060"/>
                </a:solidFill>
                <a:latin typeface="Georgia" pitchFamily="18" charset="0"/>
              </a:rPr>
              <a:t>Code of Practice</a:t>
            </a:r>
          </a:p>
          <a:p>
            <a:pPr lvl="1"/>
            <a:r>
              <a:rPr lang="en-US" sz="2000" dirty="0" smtClean="0">
                <a:solidFill>
                  <a:srgbClr val="002060"/>
                </a:solidFill>
                <a:latin typeface="Georgia" pitchFamily="18" charset="0"/>
              </a:rPr>
              <a:t>The mission of the European Statistical System</a:t>
            </a:r>
            <a:r>
              <a:rPr lang="hu-HU" sz="2000" i="1" dirty="0" smtClean="0">
                <a:solidFill>
                  <a:srgbClr val="002060"/>
                </a:solidFill>
                <a:latin typeface="Georgia" pitchFamily="18" charset="0"/>
              </a:rPr>
              <a:t>: </a:t>
            </a:r>
            <a:r>
              <a:rPr lang="en-US" sz="2000" i="1" dirty="0" smtClean="0">
                <a:solidFill>
                  <a:srgbClr val="002060"/>
                </a:solidFill>
                <a:latin typeface="Georgia" pitchFamily="18" charset="0"/>
              </a:rPr>
              <a:t>“We provide the European Union, the world and the public with independent high quality</a:t>
            </a:r>
            <a:r>
              <a:rPr lang="hu-HU" sz="2000" i="1" dirty="0" smtClean="0">
                <a:solidFill>
                  <a:srgbClr val="002060"/>
                </a:solidFill>
                <a:latin typeface="Georgia" pitchFamily="18" charset="0"/>
              </a:rPr>
              <a:t> </a:t>
            </a:r>
            <a:r>
              <a:rPr lang="en-US" sz="2000" i="1" dirty="0" smtClean="0">
                <a:solidFill>
                  <a:srgbClr val="002060"/>
                </a:solidFill>
                <a:latin typeface="Georgia" pitchFamily="18" charset="0"/>
              </a:rPr>
              <a:t>information on the economy and society on European, national and regional levels and</a:t>
            </a:r>
            <a:r>
              <a:rPr lang="hu-HU" sz="2000" i="1" dirty="0" smtClean="0">
                <a:solidFill>
                  <a:srgbClr val="002060"/>
                </a:solidFill>
                <a:latin typeface="Georgia" pitchFamily="18" charset="0"/>
              </a:rPr>
              <a:t> </a:t>
            </a:r>
            <a:r>
              <a:rPr lang="en-US" sz="2000" b="1" i="1" dirty="0" smtClean="0">
                <a:solidFill>
                  <a:srgbClr val="002060"/>
                </a:solidFill>
                <a:latin typeface="Georgia" pitchFamily="18" charset="0"/>
              </a:rPr>
              <a:t>make the information available to everyone for decision-making purposes, research and</a:t>
            </a:r>
            <a:r>
              <a:rPr lang="hu-HU" sz="2000" b="1" i="1" dirty="0" smtClean="0">
                <a:solidFill>
                  <a:srgbClr val="002060"/>
                </a:solidFill>
                <a:latin typeface="Georgia" pitchFamily="18" charset="0"/>
              </a:rPr>
              <a:t> </a:t>
            </a:r>
            <a:r>
              <a:rPr lang="en-US" sz="2000" b="1" i="1" dirty="0" smtClean="0">
                <a:solidFill>
                  <a:srgbClr val="002060"/>
                </a:solidFill>
                <a:latin typeface="Georgia" pitchFamily="18" charset="0"/>
              </a:rPr>
              <a:t>debate</a:t>
            </a:r>
            <a:r>
              <a:rPr lang="en-US" sz="2000" i="1" dirty="0" smtClean="0">
                <a:solidFill>
                  <a:srgbClr val="002060"/>
                </a:solidFill>
                <a:latin typeface="Georgia" pitchFamily="18" charset="0"/>
              </a:rPr>
              <a:t>.”</a:t>
            </a:r>
            <a:endParaRPr lang="hu-HU" sz="2000" i="1" dirty="0" smtClean="0">
              <a:solidFill>
                <a:srgbClr val="002060"/>
              </a:solidFill>
              <a:latin typeface="Georgia" pitchFamily="18" charset="0"/>
            </a:endParaRPr>
          </a:p>
          <a:p>
            <a:pPr lvl="1"/>
            <a:r>
              <a:rPr lang="en-US" sz="2000" dirty="0" smtClean="0">
                <a:solidFill>
                  <a:srgbClr val="002060"/>
                </a:solidFill>
                <a:latin typeface="Georgia" pitchFamily="18" charset="0"/>
              </a:rPr>
              <a:t>Regulation on European Statistics: „In order to align concepts and methodologies in statistics, an adequate interdisciplinary cooperation with academic institutions should be developed.” </a:t>
            </a:r>
            <a:r>
              <a:rPr lang="en-US" sz="1400" dirty="0" smtClean="0">
                <a:solidFill>
                  <a:srgbClr val="002060"/>
                </a:solidFill>
                <a:latin typeface="Georgia" pitchFamily="18" charset="0"/>
              </a:rPr>
              <a:t>(REGULATION (EC) No 223/2009 OF THE EUROPEAN PARLIAMENT AND OF THE COUNCIL of 11 March 2009)</a:t>
            </a:r>
          </a:p>
          <a:p>
            <a:pPr lvl="1"/>
            <a:r>
              <a:rPr lang="en-US" sz="2000" dirty="0" smtClean="0">
                <a:solidFill>
                  <a:srgbClr val="002060"/>
                </a:solidFill>
                <a:latin typeface="Georgia" pitchFamily="18" charset="0"/>
              </a:rPr>
              <a:t>Hungarian Act on Statistics</a:t>
            </a:r>
          </a:p>
          <a:p>
            <a:r>
              <a:rPr lang="en-US" sz="2400" dirty="0" smtClean="0">
                <a:solidFill>
                  <a:srgbClr val="002060"/>
                </a:solidFill>
                <a:latin typeface="Georgia" pitchFamily="18" charset="0"/>
              </a:rPr>
              <a:t>Running a Safe Centre is profitable for statistical offices</a:t>
            </a:r>
            <a:endParaRPr lang="hu-HU" sz="2400" dirty="0" smtClean="0">
              <a:solidFill>
                <a:srgbClr val="002060"/>
              </a:solidFill>
              <a:latin typeface="Georgia" pitchFamily="18" charset="0"/>
            </a:endParaRPr>
          </a:p>
          <a:p>
            <a:r>
              <a:rPr lang="en-US" sz="2400" dirty="0" smtClean="0">
                <a:solidFill>
                  <a:srgbClr val="002060"/>
                </a:solidFill>
                <a:latin typeface="Georgia" pitchFamily="18" charset="0"/>
              </a:rPr>
              <a:t>Micro data and Safe Centre</a:t>
            </a:r>
            <a:r>
              <a:rPr lang="hu-HU" sz="2400" dirty="0" smtClean="0">
                <a:solidFill>
                  <a:srgbClr val="002060"/>
                </a:solidFill>
                <a:latin typeface="Georgia" pitchFamily="18" charset="0"/>
              </a:rPr>
              <a:t>s</a:t>
            </a:r>
            <a:r>
              <a:rPr lang="en-US" sz="2400" dirty="0" smtClean="0">
                <a:solidFill>
                  <a:srgbClr val="002060"/>
                </a:solidFill>
                <a:latin typeface="Georgia" pitchFamily="18" charset="0"/>
              </a:rPr>
              <a:t> are relevant tools for policy evaluations</a:t>
            </a:r>
            <a:endParaRPr lang="en-US" sz="2400" dirty="0">
              <a:solidFill>
                <a:srgbClr val="002060"/>
              </a:solidFill>
              <a:latin typeface="Georgia"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pPr/>
              <a:t>32</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US" sz="3600" b="1" dirty="0" smtClean="0">
                <a:solidFill>
                  <a:srgbClr val="002060"/>
                </a:solidFill>
                <a:latin typeface="Georgia" pitchFamily="18" charset="0"/>
              </a:rPr>
              <a:t>Benefits of using micro data</a:t>
            </a:r>
            <a:endParaRPr lang="en-US" sz="3600" b="1" dirty="0">
              <a:solidFill>
                <a:srgbClr val="002060"/>
              </a:solidFill>
              <a:latin typeface="Georgia" pitchFamily="18" charset="0"/>
            </a:endParaRPr>
          </a:p>
        </p:txBody>
      </p:sp>
    </p:spTree>
    <p:extLst>
      <p:ext uri="{BB962C8B-B14F-4D97-AF65-F5344CB8AC3E}">
        <p14:creationId xmlns:p14="http://schemas.microsoft.com/office/powerpoint/2010/main" val="32518251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artalom helye 7"/>
          <p:cNvSpPr>
            <a:spLocks noGrp="1"/>
          </p:cNvSpPr>
          <p:nvPr>
            <p:ph idx="1"/>
          </p:nvPr>
        </p:nvSpPr>
        <p:spPr>
          <a:xfrm>
            <a:off x="382137" y="1009934"/>
            <a:ext cx="11382233" cy="5167029"/>
          </a:xfrm>
        </p:spPr>
        <p:txBody>
          <a:bodyPr/>
          <a:lstStyle/>
          <a:p>
            <a:r>
              <a:rPr lang="en-US" dirty="0" smtClean="0">
                <a:solidFill>
                  <a:srgbClr val="002060"/>
                </a:solidFill>
                <a:latin typeface="Georgia" pitchFamily="18" charset="0"/>
              </a:rPr>
              <a:t>Do statisticians like accessibility to micro</a:t>
            </a:r>
            <a:r>
              <a:rPr lang="hu-HU" dirty="0" smtClean="0">
                <a:solidFill>
                  <a:srgbClr val="002060"/>
                </a:solidFill>
                <a:latin typeface="Georgia" pitchFamily="18" charset="0"/>
              </a:rPr>
              <a:t> </a:t>
            </a:r>
            <a:r>
              <a:rPr lang="en-US" dirty="0" smtClean="0">
                <a:solidFill>
                  <a:srgbClr val="002060"/>
                </a:solidFill>
                <a:latin typeface="Georgia" pitchFamily="18" charset="0"/>
              </a:rPr>
              <a:t>data and Safe Centre</a:t>
            </a:r>
            <a:r>
              <a:rPr lang="hu-HU" dirty="0" smtClean="0">
                <a:solidFill>
                  <a:srgbClr val="002060"/>
                </a:solidFill>
                <a:latin typeface="Georgia" pitchFamily="18" charset="0"/>
              </a:rPr>
              <a:t>s</a:t>
            </a:r>
            <a:r>
              <a:rPr lang="en-US" dirty="0" smtClean="0">
                <a:solidFill>
                  <a:srgbClr val="002060"/>
                </a:solidFill>
                <a:latin typeface="Georgia" pitchFamily="18" charset="0"/>
              </a:rPr>
              <a:t>?</a:t>
            </a:r>
            <a:endParaRPr lang="hu-HU" dirty="0" smtClean="0">
              <a:solidFill>
                <a:srgbClr val="002060"/>
              </a:solidFill>
              <a:latin typeface="Georgia" pitchFamily="18" charset="0"/>
            </a:endParaRPr>
          </a:p>
          <a:p>
            <a:pPr lvl="1"/>
            <a:r>
              <a:rPr lang="hu-HU" dirty="0" smtClean="0">
                <a:solidFill>
                  <a:srgbClr val="002060"/>
                </a:solidFill>
                <a:latin typeface="Georgia" pitchFamily="18" charset="0"/>
                <a:sym typeface="Wingdings" pitchFamily="2" charset="2"/>
              </a:rPr>
              <a:t>   vs. </a:t>
            </a:r>
          </a:p>
          <a:p>
            <a:r>
              <a:rPr lang="en-US" dirty="0" smtClean="0">
                <a:solidFill>
                  <a:srgbClr val="002060"/>
                </a:solidFill>
                <a:latin typeface="Georgia" pitchFamily="18" charset="0"/>
                <a:sym typeface="Wingdings" pitchFamily="2" charset="2"/>
              </a:rPr>
              <a:t>A certain cultural change would be desirable in how statisticians perceive the importance of their profession</a:t>
            </a:r>
            <a:endParaRPr lang="hu-HU" dirty="0" smtClean="0">
              <a:solidFill>
                <a:srgbClr val="002060"/>
              </a:solidFill>
              <a:latin typeface="Georgia" pitchFamily="18" charset="0"/>
              <a:sym typeface="Wingdings" pitchFamily="2" charset="2"/>
            </a:endParaRPr>
          </a:p>
          <a:p>
            <a:pPr lvl="1"/>
            <a:r>
              <a:rPr lang="en-US" dirty="0" smtClean="0">
                <a:solidFill>
                  <a:srgbClr val="002060"/>
                </a:solidFill>
                <a:latin typeface="Georgia" pitchFamily="18" charset="0"/>
                <a:sym typeface="Wingdings" pitchFamily="2" charset="2"/>
              </a:rPr>
              <a:t>innovative</a:t>
            </a:r>
            <a:r>
              <a:rPr lang="hu-HU" dirty="0" smtClean="0">
                <a:solidFill>
                  <a:srgbClr val="002060"/>
                </a:solidFill>
                <a:latin typeface="Georgia" pitchFamily="18" charset="0"/>
                <a:sym typeface="Wingdings" pitchFamily="2" charset="2"/>
              </a:rPr>
              <a:t> </a:t>
            </a:r>
            <a:r>
              <a:rPr lang="en-US" dirty="0" smtClean="0">
                <a:solidFill>
                  <a:srgbClr val="002060"/>
                </a:solidFill>
                <a:latin typeface="Georgia" pitchFamily="18" charset="0"/>
                <a:sym typeface="Wingdings" pitchFamily="2" charset="2"/>
              </a:rPr>
              <a:t>approach</a:t>
            </a:r>
          </a:p>
          <a:p>
            <a:pPr lvl="1"/>
            <a:r>
              <a:rPr lang="en-US" dirty="0" smtClean="0">
                <a:solidFill>
                  <a:srgbClr val="002060"/>
                </a:solidFill>
                <a:latin typeface="Georgia" pitchFamily="18" charset="0"/>
              </a:rPr>
              <a:t>proactive</a:t>
            </a:r>
            <a:r>
              <a:rPr lang="hu-HU" dirty="0" smtClean="0">
                <a:solidFill>
                  <a:srgbClr val="002060"/>
                </a:solidFill>
                <a:latin typeface="Georgia" pitchFamily="18" charset="0"/>
              </a:rPr>
              <a:t> </a:t>
            </a:r>
            <a:r>
              <a:rPr lang="en-US" dirty="0" smtClean="0">
                <a:solidFill>
                  <a:srgbClr val="002060"/>
                </a:solidFill>
                <a:latin typeface="Georgia" pitchFamily="18" charset="0"/>
              </a:rPr>
              <a:t>behavior</a:t>
            </a:r>
          </a:p>
          <a:p>
            <a:pPr lvl="1"/>
            <a:r>
              <a:rPr lang="hu-HU" dirty="0" smtClean="0">
                <a:solidFill>
                  <a:srgbClr val="002060"/>
                </a:solidFill>
                <a:latin typeface="Georgia" pitchFamily="18" charset="0"/>
              </a:rPr>
              <a:t>c</a:t>
            </a:r>
            <a:r>
              <a:rPr lang="en-US" dirty="0" smtClean="0">
                <a:solidFill>
                  <a:srgbClr val="002060"/>
                </a:solidFill>
                <a:latin typeface="Georgia" pitchFamily="18" charset="0"/>
              </a:rPr>
              <a:t>o-operation and even more co-operation</a:t>
            </a:r>
            <a:endParaRPr lang="hu-HU" dirty="0" smtClean="0">
              <a:solidFill>
                <a:srgbClr val="002060"/>
              </a:solidFill>
              <a:latin typeface="Georgia" pitchFamily="18" charset="0"/>
            </a:endParaRPr>
          </a:p>
          <a:p>
            <a:pPr lvl="1"/>
            <a:r>
              <a:rPr lang="en-US" dirty="0" smtClean="0">
                <a:solidFill>
                  <a:srgbClr val="002060"/>
                </a:solidFill>
                <a:latin typeface="Georgia" pitchFamily="18" charset="0"/>
              </a:rPr>
              <a:t>commitment to producing useful, relevant and high quality statistics</a:t>
            </a:r>
          </a:p>
          <a:p>
            <a:endParaRPr lang="en-US" dirty="0"/>
          </a:p>
        </p:txBody>
      </p:sp>
      <p:sp>
        <p:nvSpPr>
          <p:cNvPr id="4" name="Dia számának helye 3"/>
          <p:cNvSpPr>
            <a:spLocks noGrp="1"/>
          </p:cNvSpPr>
          <p:nvPr>
            <p:ph type="sldNum" sz="quarter" idx="12"/>
          </p:nvPr>
        </p:nvSpPr>
        <p:spPr/>
        <p:txBody>
          <a:bodyPr/>
          <a:lstStyle/>
          <a:p>
            <a:fld id="{80DEC6E1-F1C1-444D-8DA3-0621314F7DF1}" type="slidenum">
              <a:rPr lang="hu-HU" smtClean="0"/>
              <a:pPr/>
              <a:t>33</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US" sz="3600" b="1" dirty="0" smtClean="0">
                <a:solidFill>
                  <a:srgbClr val="002060"/>
                </a:solidFill>
                <a:latin typeface="Georgia" pitchFamily="18" charset="0"/>
              </a:rPr>
              <a:t>Difficulties</a:t>
            </a:r>
            <a:endParaRPr lang="en-US" sz="3600" b="1" dirty="0">
              <a:solidFill>
                <a:srgbClr val="002060"/>
              </a:solidFill>
              <a:latin typeface="Georgia" pitchFamily="18" charset="0"/>
            </a:endParaRPr>
          </a:p>
        </p:txBody>
      </p:sp>
    </p:spTree>
    <p:extLst>
      <p:ext uri="{BB962C8B-B14F-4D97-AF65-F5344CB8AC3E}">
        <p14:creationId xmlns:p14="http://schemas.microsoft.com/office/powerpoint/2010/main" val="32518251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artalom helye 6"/>
          <p:cNvSpPr>
            <a:spLocks noGrp="1"/>
          </p:cNvSpPr>
          <p:nvPr>
            <p:ph idx="1"/>
          </p:nvPr>
        </p:nvSpPr>
        <p:spPr>
          <a:xfrm>
            <a:off x="441369" y="1810512"/>
            <a:ext cx="11259403" cy="3703319"/>
          </a:xfrm>
        </p:spPr>
        <p:txBody>
          <a:bodyPr>
            <a:normAutofit/>
          </a:bodyPr>
          <a:lstStyle/>
          <a:p>
            <a:pPr algn="ctr">
              <a:buNone/>
            </a:pPr>
            <a:r>
              <a:rPr lang="en-US" b="1" dirty="0" smtClean="0">
                <a:solidFill>
                  <a:srgbClr val="002060"/>
                </a:solidFill>
                <a:latin typeface="Georgia" pitchFamily="18" charset="0"/>
              </a:rPr>
              <a:t>A transparent and properly regulated use of micro data </a:t>
            </a:r>
            <a:endParaRPr lang="hu-HU" b="1" dirty="0" smtClean="0">
              <a:solidFill>
                <a:srgbClr val="002060"/>
              </a:solidFill>
              <a:latin typeface="Georgia" pitchFamily="18" charset="0"/>
            </a:endParaRPr>
          </a:p>
          <a:p>
            <a:pPr algn="ctr">
              <a:buNone/>
            </a:pPr>
            <a:r>
              <a:rPr lang="en-US" b="1" dirty="0" smtClean="0">
                <a:solidFill>
                  <a:srgbClr val="002060"/>
                </a:solidFill>
                <a:latin typeface="Georgia" pitchFamily="18" charset="0"/>
              </a:rPr>
              <a:t>in Safe Centers </a:t>
            </a:r>
            <a:endParaRPr lang="hu-HU" b="1" dirty="0" smtClean="0">
              <a:solidFill>
                <a:srgbClr val="002060"/>
              </a:solidFill>
              <a:latin typeface="Georgia" pitchFamily="18" charset="0"/>
            </a:endParaRPr>
          </a:p>
          <a:p>
            <a:pPr algn="ctr">
              <a:buNone/>
            </a:pPr>
            <a:r>
              <a:rPr lang="en-US" b="1" dirty="0" smtClean="0">
                <a:solidFill>
                  <a:srgbClr val="002060"/>
                </a:solidFill>
                <a:latin typeface="Georgia" pitchFamily="18" charset="0"/>
              </a:rPr>
              <a:t>should</a:t>
            </a:r>
            <a:r>
              <a:rPr lang="hu-HU" b="1" dirty="0" smtClean="0">
                <a:solidFill>
                  <a:srgbClr val="002060"/>
                </a:solidFill>
                <a:latin typeface="Georgia" pitchFamily="18" charset="0"/>
              </a:rPr>
              <a:t> </a:t>
            </a:r>
            <a:r>
              <a:rPr lang="en-US" b="1" dirty="0" smtClean="0">
                <a:solidFill>
                  <a:srgbClr val="002060"/>
                </a:solidFill>
                <a:latin typeface="Georgia" pitchFamily="18" charset="0"/>
              </a:rPr>
              <a:t>become best practice and </a:t>
            </a:r>
            <a:endParaRPr lang="hu-HU" b="1" dirty="0" smtClean="0">
              <a:solidFill>
                <a:srgbClr val="002060"/>
              </a:solidFill>
              <a:latin typeface="Georgia" pitchFamily="18" charset="0"/>
            </a:endParaRPr>
          </a:p>
          <a:p>
            <a:pPr algn="ctr">
              <a:buNone/>
            </a:pPr>
            <a:r>
              <a:rPr lang="en-US" b="1" dirty="0" smtClean="0">
                <a:solidFill>
                  <a:srgbClr val="002060"/>
                </a:solidFill>
                <a:latin typeface="Georgia" pitchFamily="18" charset="0"/>
              </a:rPr>
              <a:t>a relevant answer to the challenges of </a:t>
            </a:r>
            <a:endParaRPr lang="hu-HU" b="1" dirty="0" smtClean="0">
              <a:solidFill>
                <a:srgbClr val="002060"/>
              </a:solidFill>
              <a:latin typeface="Georgia" pitchFamily="18" charset="0"/>
            </a:endParaRPr>
          </a:p>
          <a:p>
            <a:pPr algn="ctr">
              <a:buNone/>
            </a:pPr>
            <a:r>
              <a:rPr lang="en-US" b="1" dirty="0" smtClean="0">
                <a:solidFill>
                  <a:srgbClr val="002060"/>
                </a:solidFill>
                <a:latin typeface="Georgia" pitchFamily="18" charset="0"/>
              </a:rPr>
              <a:t>Data Revolution and Algorithmic Society.</a:t>
            </a:r>
            <a:endParaRPr lang="en-US" b="1" dirty="0">
              <a:solidFill>
                <a:srgbClr val="002060"/>
              </a:solidFill>
              <a:latin typeface="Georgia"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pPr/>
              <a:t>34</a:t>
            </a:fld>
            <a:endParaRPr lang="hu-HU"/>
          </a:p>
        </p:txBody>
      </p:sp>
      <p:sp>
        <p:nvSpPr>
          <p:cNvPr id="6" name="Szövegdoboz 5"/>
          <p:cNvSpPr txBox="1"/>
          <p:nvPr/>
        </p:nvSpPr>
        <p:spPr>
          <a:xfrm>
            <a:off x="1250" y="138122"/>
            <a:ext cx="12190750" cy="646331"/>
          </a:xfrm>
          <a:prstGeom prst="rect">
            <a:avLst/>
          </a:prstGeom>
          <a:noFill/>
        </p:spPr>
        <p:txBody>
          <a:bodyPr wrap="square" rtlCol="0">
            <a:spAutoFit/>
          </a:bodyPr>
          <a:lstStyle/>
          <a:p>
            <a:pPr algn="ctr"/>
            <a:r>
              <a:rPr lang="en-US" sz="3600" b="1" dirty="0" smtClean="0">
                <a:solidFill>
                  <a:srgbClr val="002060"/>
                </a:solidFill>
                <a:latin typeface="Georgia" pitchFamily="18" charset="0"/>
              </a:rPr>
              <a:t>In conclusion</a:t>
            </a:r>
            <a:endParaRPr lang="en-US" sz="3600" b="1" dirty="0">
              <a:solidFill>
                <a:srgbClr val="002060"/>
              </a:solidFill>
              <a:latin typeface="Georgia" pitchFamily="18" charset="0"/>
            </a:endParaRPr>
          </a:p>
        </p:txBody>
      </p:sp>
    </p:spTree>
    <p:extLst>
      <p:ext uri="{BB962C8B-B14F-4D97-AF65-F5344CB8AC3E}">
        <p14:creationId xmlns:p14="http://schemas.microsoft.com/office/powerpoint/2010/main" val="32518251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Cím 4"/>
          <p:cNvSpPr>
            <a:spLocks noGrp="1"/>
          </p:cNvSpPr>
          <p:nvPr>
            <p:ph type="title"/>
          </p:nvPr>
        </p:nvSpPr>
        <p:spPr>
          <a:xfrm>
            <a:off x="838200" y="228601"/>
            <a:ext cx="10515600" cy="585216"/>
          </a:xfrm>
        </p:spPr>
        <p:txBody>
          <a:bodyPr>
            <a:normAutofit/>
          </a:bodyPr>
          <a:lstStyle/>
          <a:p>
            <a:pPr algn="ctr"/>
            <a:r>
              <a:rPr lang="en-US" sz="3600" b="1" dirty="0" smtClean="0">
                <a:solidFill>
                  <a:srgbClr val="002060"/>
                </a:solidFill>
                <a:latin typeface="Georgia" panose="02040502050405020303" pitchFamily="18" charset="0"/>
              </a:rPr>
              <a:t>Problems of Big Data</a:t>
            </a:r>
            <a:r>
              <a:rPr lang="hu-HU" sz="3600" b="1" dirty="0" smtClean="0">
                <a:solidFill>
                  <a:srgbClr val="002060"/>
                </a:solidFill>
                <a:latin typeface="Georgia" panose="02040502050405020303" pitchFamily="18" charset="0"/>
              </a:rPr>
              <a:t>*</a:t>
            </a:r>
            <a:endParaRPr lang="en-US" sz="3600" b="1" dirty="0">
              <a:solidFill>
                <a:srgbClr val="002060"/>
              </a:solidFill>
              <a:latin typeface="Georgia" panose="02040502050405020303" pitchFamily="18" charset="0"/>
            </a:endParaRPr>
          </a:p>
        </p:txBody>
      </p:sp>
      <p:sp>
        <p:nvSpPr>
          <p:cNvPr id="6" name="Tartalom helye 5"/>
          <p:cNvSpPr>
            <a:spLocks noGrp="1"/>
          </p:cNvSpPr>
          <p:nvPr>
            <p:ph idx="1"/>
          </p:nvPr>
        </p:nvSpPr>
        <p:spPr>
          <a:xfrm>
            <a:off x="838200" y="905257"/>
            <a:ext cx="10515600" cy="5202936"/>
          </a:xfrm>
        </p:spPr>
        <p:txBody>
          <a:bodyPr>
            <a:normAutofit/>
          </a:bodyPr>
          <a:lstStyle/>
          <a:p>
            <a:r>
              <a:rPr lang="en-US" sz="2200" dirty="0">
                <a:solidFill>
                  <a:srgbClr val="002060"/>
                </a:solidFill>
                <a:latin typeface="Georgia" panose="02040502050405020303" pitchFamily="18" charset="0"/>
              </a:rPr>
              <a:t>Information Society entered into a new phase: Algorithmic Society</a:t>
            </a:r>
            <a:endParaRPr lang="hu-HU" sz="2200" dirty="0">
              <a:solidFill>
                <a:srgbClr val="002060"/>
              </a:solidFill>
              <a:latin typeface="Georgia" panose="02040502050405020303" pitchFamily="18" charset="0"/>
            </a:endParaRPr>
          </a:p>
          <a:p>
            <a:r>
              <a:rPr lang="en-US" sz="2200" dirty="0">
                <a:solidFill>
                  <a:srgbClr val="002060"/>
                </a:solidFill>
                <a:latin typeface="Georgia" panose="02040502050405020303" pitchFamily="18" charset="0"/>
              </a:rPr>
              <a:t>Algorithms and AI are the machines; Big Data is</a:t>
            </a:r>
            <a:r>
              <a:rPr lang="hu-HU" sz="2200" dirty="0">
                <a:solidFill>
                  <a:srgbClr val="002060"/>
                </a:solidFill>
                <a:latin typeface="Georgia" panose="02040502050405020303" pitchFamily="18" charset="0"/>
              </a:rPr>
              <a:t> </a:t>
            </a:r>
            <a:r>
              <a:rPr lang="en-US" sz="2200" dirty="0">
                <a:solidFill>
                  <a:srgbClr val="002060"/>
                </a:solidFill>
                <a:latin typeface="Georgia" panose="02040502050405020303" pitchFamily="18" charset="0"/>
              </a:rPr>
              <a:t>the fuel that makes the machines run. </a:t>
            </a:r>
            <a:endParaRPr lang="hu-HU" sz="2200" dirty="0" smtClean="0">
              <a:solidFill>
                <a:srgbClr val="002060"/>
              </a:solidFill>
              <a:latin typeface="Georgia" panose="02040502050405020303" pitchFamily="18" charset="0"/>
            </a:endParaRPr>
          </a:p>
          <a:p>
            <a:r>
              <a:rPr lang="en-US" sz="2200" dirty="0" smtClean="0">
                <a:solidFill>
                  <a:srgbClr val="002060"/>
                </a:solidFill>
                <a:latin typeface="Georgia" panose="02040502050405020303" pitchFamily="18" charset="0"/>
              </a:rPr>
              <a:t>The </a:t>
            </a:r>
            <a:r>
              <a:rPr lang="en-US" sz="2200" dirty="0">
                <a:solidFill>
                  <a:srgbClr val="002060"/>
                </a:solidFill>
                <a:latin typeface="Georgia" panose="02040502050405020303" pitchFamily="18" charset="0"/>
              </a:rPr>
              <a:t>Algorithmic Society features the collection of vast amounts of data </a:t>
            </a:r>
            <a:r>
              <a:rPr lang="en-US" sz="2200" dirty="0" smtClean="0">
                <a:solidFill>
                  <a:srgbClr val="002060"/>
                </a:solidFill>
                <a:latin typeface="Georgia" panose="02040502050405020303" pitchFamily="18" charset="0"/>
              </a:rPr>
              <a:t>on</a:t>
            </a:r>
            <a:r>
              <a:rPr lang="hu-HU" sz="2200" dirty="0" smtClean="0">
                <a:solidFill>
                  <a:srgbClr val="002060"/>
                </a:solidFill>
                <a:latin typeface="Georgia" panose="02040502050405020303" pitchFamily="18" charset="0"/>
              </a:rPr>
              <a:t> </a:t>
            </a:r>
            <a:r>
              <a:rPr lang="en-US" sz="2200" dirty="0" smtClean="0">
                <a:solidFill>
                  <a:srgbClr val="002060"/>
                </a:solidFill>
                <a:latin typeface="Georgia" panose="02040502050405020303" pitchFamily="18" charset="0"/>
              </a:rPr>
              <a:t>individuals </a:t>
            </a:r>
            <a:r>
              <a:rPr lang="en-US" sz="2200" dirty="0">
                <a:solidFill>
                  <a:srgbClr val="002060"/>
                </a:solidFill>
                <a:latin typeface="Georgia" panose="02040502050405020303" pitchFamily="18" charset="0"/>
              </a:rPr>
              <a:t>and facilitates new forms of surveillance, control, discrimination and</a:t>
            </a:r>
            <a:r>
              <a:rPr lang="hu-HU" sz="2200" dirty="0">
                <a:solidFill>
                  <a:srgbClr val="002060"/>
                </a:solidFill>
                <a:latin typeface="Georgia" panose="02040502050405020303" pitchFamily="18" charset="0"/>
              </a:rPr>
              <a:t> </a:t>
            </a:r>
            <a:r>
              <a:rPr lang="en-US" sz="2200" dirty="0">
                <a:solidFill>
                  <a:srgbClr val="002060"/>
                </a:solidFill>
                <a:latin typeface="Georgia" panose="02040502050405020303" pitchFamily="18" charset="0"/>
              </a:rPr>
              <a:t>manipulation, both by </a:t>
            </a:r>
            <a:r>
              <a:rPr lang="en-US" sz="2200" b="1" dirty="0">
                <a:solidFill>
                  <a:srgbClr val="002060"/>
                </a:solidFill>
                <a:latin typeface="Georgia" panose="02040502050405020303" pitchFamily="18" charset="0"/>
              </a:rPr>
              <a:t>governments</a:t>
            </a:r>
            <a:r>
              <a:rPr lang="en-US" sz="2200" dirty="0">
                <a:solidFill>
                  <a:srgbClr val="002060"/>
                </a:solidFill>
                <a:latin typeface="Georgia" panose="02040502050405020303" pitchFamily="18" charset="0"/>
              </a:rPr>
              <a:t> and by </a:t>
            </a:r>
            <a:r>
              <a:rPr lang="en-US" sz="2200" b="1" dirty="0">
                <a:solidFill>
                  <a:srgbClr val="002060"/>
                </a:solidFill>
                <a:latin typeface="Georgia" panose="02040502050405020303" pitchFamily="18" charset="0"/>
              </a:rPr>
              <a:t>private </a:t>
            </a:r>
            <a:r>
              <a:rPr lang="en-US" sz="2200" b="1" dirty="0" smtClean="0">
                <a:solidFill>
                  <a:srgbClr val="002060"/>
                </a:solidFill>
                <a:latin typeface="Georgia" panose="02040502050405020303" pitchFamily="18" charset="0"/>
              </a:rPr>
              <a:t>companies</a:t>
            </a:r>
            <a:r>
              <a:rPr lang="en-US" sz="2200" dirty="0">
                <a:solidFill>
                  <a:srgbClr val="002060"/>
                </a:solidFill>
                <a:latin typeface="Georgia" panose="02040502050405020303" pitchFamily="18" charset="0"/>
              </a:rPr>
              <a:t>. </a:t>
            </a:r>
            <a:endParaRPr lang="hu-HU" sz="2200" dirty="0" smtClean="0">
              <a:solidFill>
                <a:srgbClr val="002060"/>
              </a:solidFill>
              <a:latin typeface="Georgia" panose="02040502050405020303" pitchFamily="18" charset="0"/>
            </a:endParaRPr>
          </a:p>
          <a:p>
            <a:r>
              <a:rPr lang="en-US" sz="2200" dirty="0">
                <a:solidFill>
                  <a:srgbClr val="002060"/>
                </a:solidFill>
                <a:latin typeface="Georgia" panose="02040502050405020303" pitchFamily="18" charset="0"/>
              </a:rPr>
              <a:t>In the Algorithmic Society, surveillance and data collection are now </a:t>
            </a:r>
            <a:r>
              <a:rPr lang="en-US" sz="2200" dirty="0" smtClean="0">
                <a:solidFill>
                  <a:srgbClr val="002060"/>
                </a:solidFill>
                <a:latin typeface="Georgia" panose="02040502050405020303" pitchFamily="18" charset="0"/>
              </a:rPr>
              <a:t>widely</a:t>
            </a:r>
            <a:r>
              <a:rPr lang="hu-HU" sz="2200" dirty="0" smtClean="0">
                <a:solidFill>
                  <a:srgbClr val="002060"/>
                </a:solidFill>
                <a:latin typeface="Georgia" panose="02040502050405020303" pitchFamily="18" charset="0"/>
              </a:rPr>
              <a:t> </a:t>
            </a:r>
            <a:r>
              <a:rPr lang="en-US" sz="2200" dirty="0" smtClean="0">
                <a:solidFill>
                  <a:srgbClr val="002060"/>
                </a:solidFill>
                <a:latin typeface="Georgia" panose="02040502050405020303" pitchFamily="18" charset="0"/>
              </a:rPr>
              <a:t>distributed</a:t>
            </a:r>
            <a:r>
              <a:rPr lang="en-US" sz="2200" dirty="0">
                <a:solidFill>
                  <a:srgbClr val="002060"/>
                </a:solidFill>
                <a:latin typeface="Georgia" panose="02040502050405020303" pitchFamily="18" charset="0"/>
              </a:rPr>
              <a:t>, but there is no guarantee that they will be democratically controlled</a:t>
            </a:r>
            <a:r>
              <a:rPr lang="en-US" sz="2200" dirty="0" smtClean="0">
                <a:solidFill>
                  <a:srgbClr val="002060"/>
                </a:solidFill>
                <a:latin typeface="Georgia" panose="02040502050405020303" pitchFamily="18" charset="0"/>
              </a:rPr>
              <a:t>.</a:t>
            </a:r>
            <a:r>
              <a:rPr lang="hu-HU" sz="2200" dirty="0" smtClean="0">
                <a:solidFill>
                  <a:srgbClr val="002060"/>
                </a:solidFill>
                <a:latin typeface="Georgia" panose="02040502050405020303" pitchFamily="18" charset="0"/>
              </a:rPr>
              <a:t> </a:t>
            </a:r>
            <a:r>
              <a:rPr lang="en-US" sz="2200" dirty="0" smtClean="0">
                <a:solidFill>
                  <a:srgbClr val="002060"/>
                </a:solidFill>
                <a:latin typeface="Georgia" panose="02040502050405020303" pitchFamily="18" charset="0"/>
              </a:rPr>
              <a:t>Data </a:t>
            </a:r>
            <a:r>
              <a:rPr lang="en-US" sz="2200" dirty="0">
                <a:solidFill>
                  <a:srgbClr val="002060"/>
                </a:solidFill>
                <a:latin typeface="Georgia" panose="02040502050405020303" pitchFamily="18" charset="0"/>
              </a:rPr>
              <a:t>about many people are collected in many places, but a relatively </a:t>
            </a:r>
            <a:r>
              <a:rPr lang="en-US" sz="2200" dirty="0" smtClean="0">
                <a:solidFill>
                  <a:srgbClr val="002060"/>
                </a:solidFill>
                <a:latin typeface="Georgia" panose="02040502050405020303" pitchFamily="18" charset="0"/>
              </a:rPr>
              <a:t>small</a:t>
            </a:r>
            <a:r>
              <a:rPr lang="hu-HU" sz="2200" dirty="0" smtClean="0">
                <a:solidFill>
                  <a:srgbClr val="002060"/>
                </a:solidFill>
                <a:latin typeface="Georgia" panose="02040502050405020303" pitchFamily="18" charset="0"/>
              </a:rPr>
              <a:t> </a:t>
            </a:r>
            <a:r>
              <a:rPr lang="en-US" sz="2200" dirty="0" smtClean="0">
                <a:solidFill>
                  <a:srgbClr val="002060"/>
                </a:solidFill>
                <a:latin typeface="Georgia" panose="02040502050405020303" pitchFamily="18" charset="0"/>
              </a:rPr>
              <a:t>number </a:t>
            </a:r>
            <a:r>
              <a:rPr lang="en-US" sz="2200" dirty="0">
                <a:solidFill>
                  <a:srgbClr val="002060"/>
                </a:solidFill>
                <a:latin typeface="Georgia" panose="02040502050405020303" pitchFamily="18" charset="0"/>
              </a:rPr>
              <a:t>of people have the resources and the practical ability to collect, analyze</a:t>
            </a:r>
            <a:r>
              <a:rPr lang="en-US" sz="2200" dirty="0" smtClean="0">
                <a:solidFill>
                  <a:srgbClr val="002060"/>
                </a:solidFill>
                <a:latin typeface="Georgia" panose="02040502050405020303" pitchFamily="18" charset="0"/>
              </a:rPr>
              <a:t>,</a:t>
            </a:r>
            <a:r>
              <a:rPr lang="hu-HU" sz="2200" dirty="0" smtClean="0">
                <a:solidFill>
                  <a:srgbClr val="002060"/>
                </a:solidFill>
                <a:latin typeface="Georgia" panose="02040502050405020303" pitchFamily="18" charset="0"/>
              </a:rPr>
              <a:t> </a:t>
            </a:r>
            <a:r>
              <a:rPr lang="en-US" sz="2200" dirty="0" smtClean="0">
                <a:solidFill>
                  <a:srgbClr val="002060"/>
                </a:solidFill>
                <a:latin typeface="Georgia" panose="02040502050405020303" pitchFamily="18" charset="0"/>
              </a:rPr>
              <a:t>and </a:t>
            </a:r>
            <a:r>
              <a:rPr lang="en-US" sz="2200" dirty="0">
                <a:solidFill>
                  <a:srgbClr val="002060"/>
                </a:solidFill>
                <a:latin typeface="Georgia" panose="02040502050405020303" pitchFamily="18" charset="0"/>
              </a:rPr>
              <a:t>use </a:t>
            </a:r>
            <a:r>
              <a:rPr lang="en-US" sz="2200" dirty="0" smtClean="0">
                <a:solidFill>
                  <a:srgbClr val="002060"/>
                </a:solidFill>
                <a:latin typeface="Georgia" panose="02040502050405020303" pitchFamily="18" charset="0"/>
              </a:rPr>
              <a:t>these </a:t>
            </a:r>
            <a:r>
              <a:rPr lang="en-US" sz="2200" dirty="0">
                <a:solidFill>
                  <a:srgbClr val="002060"/>
                </a:solidFill>
                <a:latin typeface="Georgia" panose="02040502050405020303" pitchFamily="18" charset="0"/>
              </a:rPr>
              <a:t>data</a:t>
            </a:r>
            <a:r>
              <a:rPr lang="en-US" sz="2200" dirty="0" smtClean="0">
                <a:solidFill>
                  <a:srgbClr val="002060"/>
                </a:solidFill>
                <a:latin typeface="Georgia" panose="02040502050405020303" pitchFamily="18" charset="0"/>
              </a:rPr>
              <a:t>.</a:t>
            </a:r>
            <a:endParaRPr lang="hu-HU" sz="2200" dirty="0" smtClean="0">
              <a:solidFill>
                <a:srgbClr val="002060"/>
              </a:solidFill>
              <a:latin typeface="Georgia" panose="02040502050405020303" pitchFamily="18" charset="0"/>
            </a:endParaRPr>
          </a:p>
          <a:p>
            <a:r>
              <a:rPr lang="hu-HU" sz="2200" dirty="0" smtClean="0">
                <a:solidFill>
                  <a:srgbClr val="002060"/>
                </a:solidFill>
                <a:latin typeface="Georgia" panose="02040502050405020303" pitchFamily="18" charset="0"/>
              </a:rPr>
              <a:t>T</a:t>
            </a:r>
            <a:r>
              <a:rPr lang="en-US" sz="2200" dirty="0" smtClean="0">
                <a:solidFill>
                  <a:srgbClr val="002060"/>
                </a:solidFill>
                <a:latin typeface="Georgia" panose="02040502050405020303" pitchFamily="18" charset="0"/>
              </a:rPr>
              <a:t>he </a:t>
            </a:r>
            <a:r>
              <a:rPr lang="en-US" sz="2200" dirty="0">
                <a:solidFill>
                  <a:srgbClr val="002060"/>
                </a:solidFill>
                <a:latin typeface="Georgia" panose="02040502050405020303" pitchFamily="18" charset="0"/>
              </a:rPr>
              <a:t>state, while always remaining a threat to free expression, </a:t>
            </a:r>
            <a:r>
              <a:rPr lang="en-US" sz="2200" dirty="0" smtClean="0">
                <a:solidFill>
                  <a:srgbClr val="002060"/>
                </a:solidFill>
                <a:latin typeface="Georgia" panose="02040502050405020303" pitchFamily="18" charset="0"/>
              </a:rPr>
              <a:t>also</a:t>
            </a:r>
            <a:r>
              <a:rPr lang="hu-HU" sz="2200" dirty="0" smtClean="0">
                <a:solidFill>
                  <a:srgbClr val="002060"/>
                </a:solidFill>
                <a:latin typeface="Georgia" panose="02040502050405020303" pitchFamily="18" charset="0"/>
              </a:rPr>
              <a:t> </a:t>
            </a:r>
            <a:r>
              <a:rPr lang="en-US" sz="2200" dirty="0" smtClean="0">
                <a:solidFill>
                  <a:srgbClr val="002060"/>
                </a:solidFill>
                <a:latin typeface="Georgia" panose="02040502050405020303" pitchFamily="18" charset="0"/>
              </a:rPr>
              <a:t>needs </a:t>
            </a:r>
            <a:r>
              <a:rPr lang="en-US" sz="2200" dirty="0">
                <a:solidFill>
                  <a:srgbClr val="002060"/>
                </a:solidFill>
                <a:latin typeface="Georgia" panose="02040502050405020303" pitchFamily="18" charset="0"/>
              </a:rPr>
              <a:t>to serve as a necessary counterweight to developing technologies of </a:t>
            </a:r>
            <a:r>
              <a:rPr lang="en-US" sz="2200" dirty="0" smtClean="0">
                <a:solidFill>
                  <a:srgbClr val="002060"/>
                </a:solidFill>
                <a:latin typeface="Georgia" panose="02040502050405020303" pitchFamily="18" charset="0"/>
              </a:rPr>
              <a:t>private</a:t>
            </a:r>
            <a:r>
              <a:rPr lang="hu-HU" sz="2200" dirty="0" smtClean="0">
                <a:solidFill>
                  <a:srgbClr val="002060"/>
                </a:solidFill>
                <a:latin typeface="Georgia" panose="02040502050405020303" pitchFamily="18" charset="0"/>
              </a:rPr>
              <a:t> </a:t>
            </a:r>
            <a:r>
              <a:rPr lang="en-US" sz="2200" dirty="0" smtClean="0">
                <a:solidFill>
                  <a:srgbClr val="002060"/>
                </a:solidFill>
                <a:latin typeface="Georgia" panose="02040502050405020303" pitchFamily="18" charset="0"/>
              </a:rPr>
              <a:t>control </a:t>
            </a:r>
            <a:r>
              <a:rPr lang="en-US" sz="2200" dirty="0">
                <a:solidFill>
                  <a:srgbClr val="002060"/>
                </a:solidFill>
                <a:latin typeface="Georgia" panose="02040502050405020303" pitchFamily="18" charset="0"/>
              </a:rPr>
              <a:t>and surveillance.</a:t>
            </a:r>
          </a:p>
        </p:txBody>
      </p:sp>
      <p:sp>
        <p:nvSpPr>
          <p:cNvPr id="4" name="Dia számának helye 3"/>
          <p:cNvSpPr>
            <a:spLocks noGrp="1"/>
          </p:cNvSpPr>
          <p:nvPr>
            <p:ph type="sldNum" sz="quarter" idx="12"/>
          </p:nvPr>
        </p:nvSpPr>
        <p:spPr/>
        <p:txBody>
          <a:bodyPr/>
          <a:lstStyle/>
          <a:p>
            <a:fld id="{80DEC6E1-F1C1-444D-8DA3-0621314F7DF1}" type="slidenum">
              <a:rPr lang="hu-HU" smtClean="0"/>
              <a:pPr/>
              <a:t>4</a:t>
            </a:fld>
            <a:endParaRPr lang="hu-HU"/>
          </a:p>
        </p:txBody>
      </p:sp>
      <p:sp>
        <p:nvSpPr>
          <p:cNvPr id="2" name="Szövegdoboz 1"/>
          <p:cNvSpPr txBox="1"/>
          <p:nvPr/>
        </p:nvSpPr>
        <p:spPr>
          <a:xfrm>
            <a:off x="838200" y="6199633"/>
            <a:ext cx="9683496" cy="646331"/>
          </a:xfrm>
          <a:prstGeom prst="rect">
            <a:avLst/>
          </a:prstGeom>
          <a:noFill/>
        </p:spPr>
        <p:txBody>
          <a:bodyPr wrap="square" rtlCol="0">
            <a:spAutoFit/>
          </a:bodyPr>
          <a:lstStyle/>
          <a:p>
            <a:r>
              <a:rPr lang="hu-HU" dirty="0">
                <a:latin typeface="Georgia" pitchFamily="18" charset="0"/>
              </a:rPr>
              <a:t>*Jack M. </a:t>
            </a:r>
            <a:r>
              <a:rPr lang="hu-HU" dirty="0" err="1">
                <a:latin typeface="Georgia" pitchFamily="18" charset="0"/>
              </a:rPr>
              <a:t>Balkin</a:t>
            </a:r>
            <a:r>
              <a:rPr lang="hu-HU" i="1" dirty="0">
                <a:latin typeface="Georgia" pitchFamily="18" charset="0"/>
              </a:rPr>
              <a:t>: </a:t>
            </a:r>
            <a:r>
              <a:rPr lang="en-US" i="1" dirty="0">
                <a:latin typeface="Georgia" pitchFamily="18" charset="0"/>
              </a:rPr>
              <a:t>Free Speech in the Algorithmic Society: Big Data, Private</a:t>
            </a:r>
            <a:r>
              <a:rPr lang="hu-HU" i="1" dirty="0">
                <a:latin typeface="Georgia" pitchFamily="18" charset="0"/>
              </a:rPr>
              <a:t> </a:t>
            </a:r>
            <a:r>
              <a:rPr lang="en-US" i="1" dirty="0">
                <a:latin typeface="Georgia" pitchFamily="18" charset="0"/>
              </a:rPr>
              <a:t>Governance, and New School Speech Regulation</a:t>
            </a:r>
            <a:r>
              <a:rPr lang="hu-HU" i="1" dirty="0">
                <a:latin typeface="Georgia" pitchFamily="18" charset="0"/>
              </a:rPr>
              <a:t>  </a:t>
            </a:r>
            <a:r>
              <a:rPr lang="en-US" dirty="0">
                <a:hlinkClick r:id="rId3"/>
              </a:rPr>
              <a:t>Yale Law School, Public Law Research Paper No. 615</a:t>
            </a:r>
            <a:endParaRPr lang="en-GB" i="1" dirty="0">
              <a:latin typeface="Georgia" pitchFamily="18" charset="0"/>
            </a:endParaRPr>
          </a:p>
        </p:txBody>
      </p:sp>
    </p:spTree>
    <p:extLst>
      <p:ext uri="{BB962C8B-B14F-4D97-AF65-F5344CB8AC3E}">
        <p14:creationId xmlns:p14="http://schemas.microsoft.com/office/powerpoint/2010/main" val="13146570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838200" y="848461"/>
            <a:ext cx="10515600" cy="5328502"/>
          </a:xfrm>
        </p:spPr>
        <p:txBody>
          <a:bodyPr/>
          <a:lstStyle/>
          <a:p>
            <a:r>
              <a:rPr lang="en-US" dirty="0" smtClean="0">
                <a:solidFill>
                  <a:srgbClr val="002060"/>
                </a:solidFill>
                <a:latin typeface="Georgia" panose="02040502050405020303" pitchFamily="18" charset="0"/>
              </a:rPr>
              <a:t>"</a:t>
            </a:r>
            <a:r>
              <a:rPr lang="en-US" dirty="0" err="1" smtClean="0">
                <a:solidFill>
                  <a:srgbClr val="002060"/>
                </a:solidFill>
                <a:latin typeface="Georgia" panose="02040502050405020303" pitchFamily="18" charset="0"/>
              </a:rPr>
              <a:t>Dataism</a:t>
            </a:r>
            <a:r>
              <a:rPr lang="en-US" dirty="0" smtClean="0">
                <a:solidFill>
                  <a:srgbClr val="002060"/>
                </a:solidFill>
                <a:latin typeface="Georgia" panose="02040502050405020303" pitchFamily="18" charset="0"/>
              </a:rPr>
              <a:t> declares that the universe consists of data flows, and the value of any phenomenon or entity is determined by its contribution to data processing„</a:t>
            </a:r>
            <a:r>
              <a:rPr lang="hu-HU" dirty="0" smtClean="0">
                <a:solidFill>
                  <a:srgbClr val="002060"/>
                </a:solidFill>
                <a:latin typeface="Georgia" panose="02040502050405020303" pitchFamily="18" charset="0"/>
              </a:rPr>
              <a:t>*</a:t>
            </a:r>
          </a:p>
          <a:p>
            <a:r>
              <a:rPr lang="en-US" dirty="0" smtClean="0">
                <a:solidFill>
                  <a:srgbClr val="002060"/>
                </a:solidFill>
                <a:latin typeface="Georgia" panose="02040502050405020303" pitchFamily="18" charset="0"/>
              </a:rPr>
              <a:t>The problem is the same as that of Big Data</a:t>
            </a:r>
            <a:r>
              <a:rPr lang="hu-HU" dirty="0" smtClean="0">
                <a:solidFill>
                  <a:srgbClr val="002060"/>
                </a:solidFill>
                <a:latin typeface="Georgia" panose="02040502050405020303" pitchFamily="18" charset="0"/>
              </a:rPr>
              <a:t>: </a:t>
            </a:r>
            <a:r>
              <a:rPr lang="en-US" dirty="0">
                <a:solidFill>
                  <a:srgbClr val="002060"/>
                </a:solidFill>
                <a:latin typeface="Georgia" panose="02040502050405020303" pitchFamily="18" charset="0"/>
              </a:rPr>
              <a:t>the more capable data mining systems become, the more businesses and government agencies can use these systems to spy on consumers or citizens in many different ways</a:t>
            </a:r>
            <a:r>
              <a:rPr lang="en-US" dirty="0" smtClean="0">
                <a:solidFill>
                  <a:srgbClr val="002060"/>
                </a:solidFill>
                <a:latin typeface="Georgia" panose="02040502050405020303" pitchFamily="18" charset="0"/>
              </a:rPr>
              <a:t>.</a:t>
            </a:r>
            <a:r>
              <a:rPr lang="hu-HU" dirty="0" smtClean="0">
                <a:solidFill>
                  <a:srgbClr val="002060"/>
                </a:solidFill>
                <a:latin typeface="Georgia" panose="02040502050405020303" pitchFamily="18" charset="0"/>
              </a:rPr>
              <a:t> </a:t>
            </a:r>
          </a:p>
          <a:p>
            <a:r>
              <a:rPr lang="en-US" dirty="0" err="1" smtClean="0">
                <a:solidFill>
                  <a:srgbClr val="002060"/>
                </a:solidFill>
                <a:latin typeface="Georgia" panose="02040502050405020303" pitchFamily="18" charset="0"/>
              </a:rPr>
              <a:t>Dataism</a:t>
            </a:r>
            <a:r>
              <a:rPr lang="en-US" dirty="0" smtClean="0">
                <a:solidFill>
                  <a:srgbClr val="002060"/>
                </a:solidFill>
                <a:latin typeface="Georgia" panose="02040502050405020303" pitchFamily="18" charset="0"/>
              </a:rPr>
              <a:t> and Big Data jeopardize privacy</a:t>
            </a:r>
            <a:r>
              <a:rPr lang="hu-HU" dirty="0" smtClean="0">
                <a:solidFill>
                  <a:srgbClr val="002060"/>
                </a:solidFill>
                <a:latin typeface="Georgia" panose="02040502050405020303" pitchFamily="18" charset="0"/>
              </a:rPr>
              <a:t>.</a:t>
            </a:r>
          </a:p>
          <a:p>
            <a:endParaRPr lang="hu-HU" dirty="0" smtClean="0">
              <a:solidFill>
                <a:srgbClr val="002060"/>
              </a:solidFill>
              <a:latin typeface="Georgia" panose="02040502050405020303" pitchFamily="18" charset="0"/>
            </a:endParaRPr>
          </a:p>
          <a:p>
            <a:r>
              <a:rPr lang="en-US" dirty="0" smtClean="0">
                <a:solidFill>
                  <a:srgbClr val="002060"/>
                </a:solidFill>
                <a:latin typeface="Georgia" pitchFamily="18" charset="0"/>
              </a:rPr>
              <a:t>Adequate institutional and structural responses are not in place yet</a:t>
            </a:r>
            <a:endParaRPr lang="en-US" dirty="0">
              <a:solidFill>
                <a:srgbClr val="002060"/>
              </a:solidFill>
              <a:latin typeface="Georgia"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pPr/>
              <a:t>5</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hu-HU" sz="3600" b="1" dirty="0" err="1" smtClean="0">
                <a:solidFill>
                  <a:srgbClr val="002060"/>
                </a:solidFill>
                <a:latin typeface="Georgia" panose="02040502050405020303" pitchFamily="18" charset="0"/>
              </a:rPr>
              <a:t>Dataism</a:t>
            </a:r>
            <a:endParaRPr lang="en-US" sz="3600" b="1" dirty="0">
              <a:solidFill>
                <a:srgbClr val="002060"/>
              </a:solidFill>
              <a:latin typeface="Georgia" panose="02040502050405020303" pitchFamily="18" charset="0"/>
            </a:endParaRPr>
          </a:p>
        </p:txBody>
      </p:sp>
      <p:sp>
        <p:nvSpPr>
          <p:cNvPr id="5" name="Szövegdoboz 4"/>
          <p:cNvSpPr txBox="1"/>
          <p:nvPr/>
        </p:nvSpPr>
        <p:spPr>
          <a:xfrm>
            <a:off x="813816" y="6356350"/>
            <a:ext cx="10908792" cy="338554"/>
          </a:xfrm>
          <a:prstGeom prst="rect">
            <a:avLst/>
          </a:prstGeom>
          <a:noFill/>
        </p:spPr>
        <p:txBody>
          <a:bodyPr wrap="square" rtlCol="0">
            <a:spAutoFit/>
          </a:bodyPr>
          <a:lstStyle/>
          <a:p>
            <a:r>
              <a:rPr lang="hu-HU" sz="1600" i="1" dirty="0" smtClean="0">
                <a:solidFill>
                  <a:srgbClr val="002060"/>
                </a:solidFill>
                <a:latin typeface="Georgia" panose="02040502050405020303" pitchFamily="18" charset="0"/>
              </a:rPr>
              <a:t>*</a:t>
            </a:r>
            <a:r>
              <a:rPr lang="en-US" sz="1600" i="1" dirty="0" smtClean="0">
                <a:solidFill>
                  <a:srgbClr val="002060"/>
                </a:solidFill>
                <a:latin typeface="Georgia" panose="02040502050405020303" pitchFamily="18" charset="0"/>
              </a:rPr>
              <a:t>Harari, Yuval Noah (2017). Homo Deus: A Brief History of Tomorrow. UK: Vintage Penguin Random House. p. 428</a:t>
            </a:r>
            <a:endParaRPr lang="en-US" sz="1600" dirty="0">
              <a:solidFill>
                <a:srgbClr val="002060"/>
              </a:solidFill>
              <a:latin typeface="Georgia" panose="02040502050405020303" pitchFamily="18" charset="0"/>
            </a:endParaRPr>
          </a:p>
        </p:txBody>
      </p:sp>
    </p:spTree>
    <p:extLst>
      <p:ext uri="{BB962C8B-B14F-4D97-AF65-F5344CB8AC3E}">
        <p14:creationId xmlns:p14="http://schemas.microsoft.com/office/powerpoint/2010/main" val="34820869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artalom helye 6"/>
          <p:cNvSpPr>
            <a:spLocks noGrp="1"/>
          </p:cNvSpPr>
          <p:nvPr>
            <p:ph idx="1"/>
          </p:nvPr>
        </p:nvSpPr>
        <p:spPr>
          <a:xfrm>
            <a:off x="498763" y="899349"/>
            <a:ext cx="11305309" cy="5560827"/>
          </a:xfrm>
        </p:spPr>
        <p:txBody>
          <a:bodyPr/>
          <a:lstStyle/>
          <a:p>
            <a:r>
              <a:rPr lang="en-US" dirty="0" smtClean="0">
                <a:solidFill>
                  <a:srgbClr val="002060"/>
                </a:solidFill>
                <a:latin typeface="Georgia" pitchFamily="18" charset="0"/>
              </a:rPr>
              <a:t>Who are statisticians? </a:t>
            </a:r>
            <a:endParaRPr lang="hu-HU" dirty="0" smtClean="0">
              <a:solidFill>
                <a:srgbClr val="002060"/>
              </a:solidFill>
              <a:latin typeface="Georgia" pitchFamily="18" charset="0"/>
            </a:endParaRPr>
          </a:p>
          <a:p>
            <a:pPr marL="971550" lvl="1" indent="-514350">
              <a:buFont typeface="+mj-lt"/>
              <a:buAutoNum type="alphaUcPeriod"/>
            </a:pPr>
            <a:r>
              <a:rPr lang="en-US" dirty="0" smtClean="0">
                <a:solidFill>
                  <a:srgbClr val="002060"/>
                </a:solidFill>
                <a:latin typeface="Georgia" pitchFamily="18" charset="0"/>
              </a:rPr>
              <a:t>Harmless plant eaters</a:t>
            </a:r>
            <a:r>
              <a:rPr lang="hu-HU" dirty="0" smtClean="0">
                <a:solidFill>
                  <a:srgbClr val="002060"/>
                </a:solidFill>
                <a:latin typeface="Georgia" pitchFamily="18" charset="0"/>
              </a:rPr>
              <a:t> </a:t>
            </a:r>
            <a:r>
              <a:rPr lang="en-US" dirty="0" smtClean="0">
                <a:solidFill>
                  <a:srgbClr val="002060"/>
                </a:solidFill>
                <a:latin typeface="Georgia" pitchFamily="18" charset="0"/>
              </a:rPr>
              <a:t>and/or lazy bureaucrats – a very popular view</a:t>
            </a:r>
          </a:p>
          <a:p>
            <a:pPr marL="971550" lvl="1" indent="-514350">
              <a:buFont typeface="+mj-lt"/>
              <a:buAutoNum type="alphaUcPeriod"/>
            </a:pPr>
            <a:r>
              <a:rPr lang="en-US" dirty="0" smtClean="0">
                <a:solidFill>
                  <a:srgbClr val="002060"/>
                </a:solidFill>
                <a:latin typeface="Georgia" pitchFamily="18" charset="0"/>
              </a:rPr>
              <a:t>To be a statistician is a professional calling to tell the public, </a:t>
            </a:r>
            <a:r>
              <a:rPr lang="en-US" b="1" dirty="0" smtClean="0">
                <a:solidFill>
                  <a:srgbClr val="002060"/>
                </a:solidFill>
                <a:latin typeface="Georgia" pitchFamily="18" charset="0"/>
              </a:rPr>
              <a:t>what the world looks</a:t>
            </a:r>
            <a:r>
              <a:rPr lang="hu-HU" b="1" dirty="0" smtClean="0">
                <a:solidFill>
                  <a:srgbClr val="002060"/>
                </a:solidFill>
                <a:latin typeface="Georgia" pitchFamily="18" charset="0"/>
              </a:rPr>
              <a:t> </a:t>
            </a:r>
            <a:r>
              <a:rPr lang="en-US" b="1" dirty="0" smtClean="0">
                <a:solidFill>
                  <a:srgbClr val="002060"/>
                </a:solidFill>
                <a:latin typeface="Georgia" pitchFamily="18" charset="0"/>
              </a:rPr>
              <a:t>like</a:t>
            </a:r>
            <a:r>
              <a:rPr lang="hu-HU" b="1" dirty="0" smtClean="0">
                <a:solidFill>
                  <a:srgbClr val="002060"/>
                </a:solidFill>
                <a:latin typeface="Georgia" pitchFamily="18" charset="0"/>
              </a:rPr>
              <a:t> </a:t>
            </a:r>
            <a:r>
              <a:rPr lang="hu-HU" b="1" dirty="0" smtClean="0">
                <a:solidFill>
                  <a:srgbClr val="002060"/>
                </a:solidFill>
                <a:latin typeface="Georgia" pitchFamily="18" charset="0"/>
                <a:sym typeface="Wingdings" pitchFamily="2" charset="2"/>
              </a:rPr>
              <a:t></a:t>
            </a:r>
            <a:endParaRPr lang="en-US" b="1" dirty="0" smtClean="0">
              <a:solidFill>
                <a:srgbClr val="002060"/>
              </a:solidFill>
              <a:latin typeface="Georgia" pitchFamily="18" charset="0"/>
            </a:endParaRPr>
          </a:p>
          <a:p>
            <a:pPr marL="514350" indent="-514350">
              <a:buNone/>
            </a:pPr>
            <a:endParaRPr lang="hu-HU" dirty="0" smtClean="0">
              <a:solidFill>
                <a:srgbClr val="002060"/>
              </a:solidFill>
              <a:latin typeface="Georgia" pitchFamily="18" charset="0"/>
            </a:endParaRPr>
          </a:p>
          <a:p>
            <a:pPr marL="514350" indent="-514350"/>
            <a:r>
              <a:rPr lang="en-US" dirty="0" smtClean="0">
                <a:solidFill>
                  <a:srgbClr val="002060"/>
                </a:solidFill>
                <a:latin typeface="Georgia" pitchFamily="18" charset="0"/>
              </a:rPr>
              <a:t>Why </a:t>
            </a:r>
            <a:r>
              <a:rPr lang="hu-HU" dirty="0" smtClean="0">
                <a:solidFill>
                  <a:srgbClr val="002060"/>
                </a:solidFill>
                <a:latin typeface="Georgia" pitchFamily="18" charset="0"/>
              </a:rPr>
              <a:t>d</a:t>
            </a:r>
            <a:r>
              <a:rPr lang="en-US" dirty="0" smtClean="0">
                <a:solidFill>
                  <a:srgbClr val="002060"/>
                </a:solidFill>
                <a:latin typeface="Georgia" pitchFamily="18" charset="0"/>
              </a:rPr>
              <a:t>o we</a:t>
            </a:r>
            <a:r>
              <a:rPr lang="hu-HU" dirty="0" smtClean="0">
                <a:solidFill>
                  <a:srgbClr val="002060"/>
                </a:solidFill>
                <a:latin typeface="Georgia" pitchFamily="18" charset="0"/>
              </a:rPr>
              <a:t> </a:t>
            </a:r>
            <a:r>
              <a:rPr lang="en-US" dirty="0" smtClean="0">
                <a:solidFill>
                  <a:srgbClr val="002060"/>
                </a:solidFill>
                <a:latin typeface="Georgia" pitchFamily="18" charset="0"/>
              </a:rPr>
              <a:t>produce statistical information?</a:t>
            </a:r>
          </a:p>
          <a:p>
            <a:pPr lvl="1"/>
            <a:r>
              <a:rPr lang="en-US" dirty="0" smtClean="0">
                <a:solidFill>
                  <a:srgbClr val="222268"/>
                </a:solidFill>
                <a:latin typeface="Georgia" pitchFamily="18" charset="0"/>
              </a:rPr>
              <a:t>„Independent and high quality statistics are essential for a democratic society.” (Tim Holt)</a:t>
            </a:r>
          </a:p>
          <a:p>
            <a:pPr lvl="1"/>
            <a:r>
              <a:rPr lang="en-US" dirty="0" smtClean="0">
                <a:solidFill>
                  <a:srgbClr val="222268"/>
                </a:solidFill>
                <a:latin typeface="Georgia" pitchFamily="18" charset="0"/>
              </a:rPr>
              <a:t>„Good statistics are much cheaper than bad decisions.” (Janez </a:t>
            </a:r>
            <a:r>
              <a:rPr lang="en-US" dirty="0" err="1" smtClean="0">
                <a:solidFill>
                  <a:srgbClr val="222268"/>
                </a:solidFill>
                <a:latin typeface="Georgia" pitchFamily="18" charset="0"/>
              </a:rPr>
              <a:t>Potocnik</a:t>
            </a:r>
            <a:r>
              <a:rPr lang="en-US" dirty="0" smtClean="0">
                <a:solidFill>
                  <a:srgbClr val="222268"/>
                </a:solidFill>
                <a:latin typeface="Georgia" pitchFamily="18" charset="0"/>
              </a:rPr>
              <a:t>, </a:t>
            </a:r>
            <a:r>
              <a:rPr lang="hu-HU" dirty="0" smtClean="0">
                <a:solidFill>
                  <a:srgbClr val="222268"/>
                </a:solidFill>
                <a:latin typeface="Georgia" pitchFamily="18" charset="0"/>
              </a:rPr>
              <a:t>ex EU </a:t>
            </a:r>
            <a:r>
              <a:rPr lang="en-US" dirty="0" smtClean="0">
                <a:solidFill>
                  <a:srgbClr val="222268"/>
                </a:solidFill>
                <a:latin typeface="Georgia" pitchFamily="18" charset="0"/>
              </a:rPr>
              <a:t>commissioner</a:t>
            </a:r>
            <a:r>
              <a:rPr lang="hu-HU" dirty="0" smtClean="0">
                <a:solidFill>
                  <a:srgbClr val="222268"/>
                </a:solidFill>
                <a:latin typeface="Georgia" pitchFamily="18" charset="0"/>
              </a:rPr>
              <a:t>, </a:t>
            </a:r>
            <a:r>
              <a:rPr lang="en-US" dirty="0" smtClean="0">
                <a:solidFill>
                  <a:srgbClr val="222268"/>
                </a:solidFill>
                <a:latin typeface="Georgia" pitchFamily="18" charset="0"/>
              </a:rPr>
              <a:t>2011)</a:t>
            </a:r>
          </a:p>
          <a:p>
            <a:pPr lvl="1"/>
            <a:r>
              <a:rPr lang="en-US" dirty="0" smtClean="0">
                <a:solidFill>
                  <a:srgbClr val="222268"/>
                </a:solidFill>
                <a:latin typeface="Georgia" pitchFamily="18" charset="0"/>
              </a:rPr>
              <a:t>Official statistics are essential part of the public good</a:t>
            </a:r>
          </a:p>
          <a:p>
            <a:pPr algn="r">
              <a:buFontTx/>
              <a:buNone/>
            </a:pPr>
            <a:r>
              <a:rPr lang="hu-HU" sz="2400" dirty="0" smtClean="0">
                <a:solidFill>
                  <a:srgbClr val="222268"/>
                </a:solidFill>
                <a:latin typeface="Georgia" pitchFamily="18" charset="0"/>
              </a:rPr>
              <a:t>.</a:t>
            </a:r>
          </a:p>
        </p:txBody>
      </p:sp>
      <p:sp>
        <p:nvSpPr>
          <p:cNvPr id="4" name="Dia számának helye 3"/>
          <p:cNvSpPr>
            <a:spLocks noGrp="1"/>
          </p:cNvSpPr>
          <p:nvPr>
            <p:ph type="sldNum" sz="quarter" idx="12"/>
          </p:nvPr>
        </p:nvSpPr>
        <p:spPr/>
        <p:txBody>
          <a:bodyPr/>
          <a:lstStyle/>
          <a:p>
            <a:fld id="{80DEC6E1-F1C1-444D-8DA3-0621314F7DF1}" type="slidenum">
              <a:rPr lang="hu-HU" smtClean="0"/>
              <a:pPr/>
              <a:t>6</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US" sz="3600" b="1" dirty="0" smtClean="0">
                <a:solidFill>
                  <a:srgbClr val="002060"/>
                </a:solidFill>
                <a:latin typeface="Georgia" pitchFamily="18" charset="0"/>
              </a:rPr>
              <a:t>Statisticians on the battlefield</a:t>
            </a:r>
            <a:endParaRPr lang="en-US" sz="3600" b="1" dirty="0">
              <a:solidFill>
                <a:srgbClr val="002060"/>
              </a:solidFill>
              <a:latin typeface="Georgia" pitchFamily="18" charset="0"/>
            </a:endParaRPr>
          </a:p>
        </p:txBody>
      </p:sp>
    </p:spTree>
    <p:extLst>
      <p:ext uri="{BB962C8B-B14F-4D97-AF65-F5344CB8AC3E}">
        <p14:creationId xmlns:p14="http://schemas.microsoft.com/office/powerpoint/2010/main" val="32539001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artalom helye 6"/>
          <p:cNvSpPr>
            <a:spLocks noGrp="1"/>
          </p:cNvSpPr>
          <p:nvPr>
            <p:ph idx="1"/>
          </p:nvPr>
        </p:nvSpPr>
        <p:spPr>
          <a:xfrm>
            <a:off x="838200" y="902524"/>
            <a:ext cx="10515600" cy="5712031"/>
          </a:xfrm>
        </p:spPr>
        <p:txBody>
          <a:bodyPr>
            <a:normAutofit lnSpcReduction="10000"/>
          </a:bodyPr>
          <a:lstStyle/>
          <a:p>
            <a:r>
              <a:rPr lang="en-US" dirty="0" smtClean="0">
                <a:solidFill>
                  <a:srgbClr val="002060"/>
                </a:solidFill>
                <a:latin typeface="Georgia" pitchFamily="18" charset="0"/>
              </a:rPr>
              <a:t>Official statistical institutions are responsible for producing high quality statistics on society, economy and environment</a:t>
            </a:r>
          </a:p>
          <a:p>
            <a:r>
              <a:rPr lang="en-US" b="1" dirty="0" smtClean="0">
                <a:solidFill>
                  <a:srgbClr val="002060"/>
                </a:solidFill>
                <a:latin typeface="Georgia" pitchFamily="18" charset="0"/>
              </a:rPr>
              <a:t>Challenges</a:t>
            </a:r>
          </a:p>
          <a:p>
            <a:pPr lvl="1"/>
            <a:r>
              <a:rPr lang="en-US" dirty="0" smtClean="0">
                <a:solidFill>
                  <a:srgbClr val="002060"/>
                </a:solidFill>
                <a:latin typeface="Georgia" pitchFamily="18" charset="0"/>
              </a:rPr>
              <a:t>Never experienced rapid changes in the world</a:t>
            </a:r>
          </a:p>
          <a:p>
            <a:pPr lvl="1"/>
            <a:r>
              <a:rPr lang="en-US" dirty="0" smtClean="0">
                <a:solidFill>
                  <a:srgbClr val="002060"/>
                </a:solidFill>
                <a:latin typeface="Georgia" pitchFamily="18" charset="0"/>
              </a:rPr>
              <a:t>Consequently rapid changes in users’ need</a:t>
            </a:r>
            <a:r>
              <a:rPr lang="hu-HU" dirty="0" smtClean="0">
                <a:solidFill>
                  <a:srgbClr val="002060"/>
                </a:solidFill>
                <a:latin typeface="Georgia" pitchFamily="18" charset="0"/>
              </a:rPr>
              <a:t>s</a:t>
            </a:r>
            <a:endParaRPr lang="en-US" dirty="0" smtClean="0">
              <a:solidFill>
                <a:srgbClr val="002060"/>
              </a:solidFill>
              <a:latin typeface="Georgia" pitchFamily="18" charset="0"/>
            </a:endParaRPr>
          </a:p>
          <a:p>
            <a:pPr lvl="1"/>
            <a:r>
              <a:rPr lang="en-US" dirty="0" smtClean="0">
                <a:solidFill>
                  <a:srgbClr val="002060"/>
                </a:solidFill>
                <a:latin typeface="Georgia" pitchFamily="18" charset="0"/>
              </a:rPr>
              <a:t>There are new and powerful competitors in information production</a:t>
            </a:r>
            <a:endParaRPr lang="hu-HU" dirty="0" smtClean="0">
              <a:solidFill>
                <a:srgbClr val="002060"/>
              </a:solidFill>
              <a:latin typeface="Georgia" pitchFamily="18" charset="0"/>
            </a:endParaRPr>
          </a:p>
          <a:p>
            <a:r>
              <a:rPr lang="en-US" b="1" dirty="0" smtClean="0">
                <a:solidFill>
                  <a:srgbClr val="002060"/>
                </a:solidFill>
                <a:latin typeface="Georgia" pitchFamily="18" charset="0"/>
              </a:rPr>
              <a:t>Opportunities</a:t>
            </a:r>
          </a:p>
          <a:p>
            <a:pPr lvl="1"/>
            <a:r>
              <a:rPr lang="en-US" dirty="0" smtClean="0">
                <a:solidFill>
                  <a:srgbClr val="002060"/>
                </a:solidFill>
                <a:latin typeface="Georgia" pitchFamily="18" charset="0"/>
              </a:rPr>
              <a:t>Rapid growth in storage capacities and processing speed</a:t>
            </a:r>
          </a:p>
          <a:p>
            <a:pPr lvl="1"/>
            <a:r>
              <a:rPr lang="en-US" dirty="0" smtClean="0">
                <a:solidFill>
                  <a:srgbClr val="002060"/>
                </a:solidFill>
                <a:latin typeface="Georgia" pitchFamily="18" charset="0"/>
              </a:rPr>
              <a:t>New data sources: Big Data, Open Data, administrative sources</a:t>
            </a:r>
          </a:p>
          <a:p>
            <a:pPr lvl="1"/>
            <a:r>
              <a:rPr lang="en-US" dirty="0" smtClean="0">
                <a:solidFill>
                  <a:srgbClr val="002060"/>
                </a:solidFill>
                <a:latin typeface="Georgia" pitchFamily="18" charset="0"/>
              </a:rPr>
              <a:t>Extensively decreasing production costs</a:t>
            </a:r>
          </a:p>
          <a:p>
            <a:pPr lvl="1"/>
            <a:r>
              <a:rPr lang="en-US" dirty="0" smtClean="0">
                <a:solidFill>
                  <a:srgbClr val="002060"/>
                </a:solidFill>
                <a:latin typeface="Georgia" pitchFamily="18" charset="0"/>
              </a:rPr>
              <a:t>The activity of big international</a:t>
            </a:r>
            <a:r>
              <a:rPr lang="hu-HU" dirty="0" smtClean="0">
                <a:solidFill>
                  <a:srgbClr val="002060"/>
                </a:solidFill>
                <a:latin typeface="Georgia" pitchFamily="18" charset="0"/>
              </a:rPr>
              <a:t> </a:t>
            </a:r>
            <a:r>
              <a:rPr lang="en-US" dirty="0" smtClean="0">
                <a:solidFill>
                  <a:srgbClr val="002060"/>
                </a:solidFill>
                <a:latin typeface="Georgia" pitchFamily="18" charset="0"/>
              </a:rPr>
              <a:t>organizations (UN, OECD, Eurostat)</a:t>
            </a:r>
          </a:p>
          <a:p>
            <a:pPr lvl="1"/>
            <a:r>
              <a:rPr lang="en-US" dirty="0" smtClean="0">
                <a:solidFill>
                  <a:srgbClr val="002060"/>
                </a:solidFill>
                <a:latin typeface="Georgia" pitchFamily="18" charset="0"/>
              </a:rPr>
              <a:t>New legal regulation on standards of quality assurance, data processing and behavior</a:t>
            </a:r>
          </a:p>
          <a:p>
            <a:pPr lvl="1"/>
            <a:r>
              <a:rPr lang="en-US" dirty="0" smtClean="0">
                <a:solidFill>
                  <a:srgbClr val="002060"/>
                </a:solidFill>
                <a:latin typeface="Georgia" pitchFamily="18" charset="0"/>
              </a:rPr>
              <a:t>The popularity of evidence</a:t>
            </a:r>
            <a:r>
              <a:rPr lang="hu-HU" dirty="0" smtClean="0">
                <a:solidFill>
                  <a:srgbClr val="002060"/>
                </a:solidFill>
                <a:latin typeface="Georgia" pitchFamily="18" charset="0"/>
              </a:rPr>
              <a:t>-</a:t>
            </a:r>
            <a:r>
              <a:rPr lang="en-US" dirty="0" smtClean="0">
                <a:solidFill>
                  <a:srgbClr val="002060"/>
                </a:solidFill>
                <a:latin typeface="Georgia" pitchFamily="18" charset="0"/>
              </a:rPr>
              <a:t>based decision making</a:t>
            </a:r>
            <a:endParaRPr lang="en-US" dirty="0">
              <a:solidFill>
                <a:srgbClr val="002060"/>
              </a:solidFill>
              <a:latin typeface="Georgia"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pPr/>
              <a:t>7</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algn="ctr"/>
            <a:r>
              <a:rPr lang="en-US" sz="3600" b="1" dirty="0" smtClean="0">
                <a:solidFill>
                  <a:srgbClr val="002060"/>
                </a:solidFill>
                <a:latin typeface="Georgia" pitchFamily="18" charset="0"/>
              </a:rPr>
              <a:t>Official statistics in the age of AS</a:t>
            </a:r>
            <a:endParaRPr lang="en-US" sz="3600" b="1" dirty="0">
              <a:solidFill>
                <a:srgbClr val="002060"/>
              </a:solidFill>
              <a:latin typeface="Georgia" pitchFamily="18" charset="0"/>
            </a:endParaRPr>
          </a:p>
        </p:txBody>
      </p:sp>
    </p:spTree>
    <p:extLst>
      <p:ext uri="{BB962C8B-B14F-4D97-AF65-F5344CB8AC3E}">
        <p14:creationId xmlns:p14="http://schemas.microsoft.com/office/powerpoint/2010/main" val="21837327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344031" y="669075"/>
            <a:ext cx="11488847" cy="5360534"/>
          </a:xfrm>
        </p:spPr>
        <p:txBody>
          <a:bodyPr>
            <a:normAutofit fontScale="92500" lnSpcReduction="20000"/>
          </a:bodyPr>
          <a:lstStyle/>
          <a:p>
            <a:r>
              <a:rPr lang="en-US" dirty="0" smtClean="0">
                <a:solidFill>
                  <a:srgbClr val="002060"/>
                </a:solidFill>
                <a:latin typeface="Georgia" panose="02040502050405020303" pitchFamily="18" charset="0"/>
              </a:rPr>
              <a:t>Statistical office</a:t>
            </a:r>
            <a:r>
              <a:rPr lang="hu-HU" dirty="0" smtClean="0">
                <a:solidFill>
                  <a:srgbClr val="002060"/>
                </a:solidFill>
                <a:latin typeface="Georgia" panose="02040502050405020303" pitchFamily="18" charset="0"/>
              </a:rPr>
              <a:t>s</a:t>
            </a:r>
            <a:r>
              <a:rPr lang="en-US" dirty="0" smtClean="0">
                <a:solidFill>
                  <a:srgbClr val="002060"/>
                </a:solidFill>
                <a:latin typeface="Georgia" panose="02040502050405020303" pitchFamily="18" charset="0"/>
              </a:rPr>
              <a:t> have </a:t>
            </a:r>
            <a:r>
              <a:rPr lang="en-US" dirty="0">
                <a:solidFill>
                  <a:srgbClr val="002060"/>
                </a:solidFill>
                <a:latin typeface="Georgia" panose="02040502050405020303" pitchFamily="18" charset="0"/>
              </a:rPr>
              <a:t>to find a very narrow path </a:t>
            </a:r>
            <a:r>
              <a:rPr lang="hu-HU" dirty="0" smtClean="0">
                <a:solidFill>
                  <a:srgbClr val="002060"/>
                </a:solidFill>
                <a:latin typeface="Georgia" panose="02040502050405020303" pitchFamily="18" charset="0"/>
              </a:rPr>
              <a:t>for </a:t>
            </a:r>
            <a:r>
              <a:rPr lang="en-US" dirty="0" smtClean="0">
                <a:solidFill>
                  <a:srgbClr val="002060"/>
                </a:solidFill>
                <a:latin typeface="Georgia" panose="02040502050405020303" pitchFamily="18" charset="0"/>
              </a:rPr>
              <a:t>how to</a:t>
            </a:r>
            <a:r>
              <a:rPr lang="hu-HU" dirty="0" smtClean="0">
                <a:solidFill>
                  <a:srgbClr val="002060"/>
                </a:solidFill>
                <a:latin typeface="Georgia" panose="02040502050405020303" pitchFamily="18" charset="0"/>
              </a:rPr>
              <a:t> </a:t>
            </a:r>
          </a:p>
          <a:p>
            <a:pPr lvl="1"/>
            <a:r>
              <a:rPr lang="en-US" dirty="0" smtClean="0">
                <a:solidFill>
                  <a:srgbClr val="002060"/>
                </a:solidFill>
                <a:latin typeface="Georgia" panose="02040502050405020303" pitchFamily="18" charset="0"/>
              </a:rPr>
              <a:t>protect </a:t>
            </a:r>
            <a:r>
              <a:rPr lang="en-US" dirty="0">
                <a:solidFill>
                  <a:srgbClr val="002060"/>
                </a:solidFill>
                <a:latin typeface="Georgia" panose="02040502050405020303" pitchFamily="18" charset="0"/>
              </a:rPr>
              <a:t>individual data of data providers;</a:t>
            </a:r>
          </a:p>
          <a:p>
            <a:pPr lvl="1"/>
            <a:r>
              <a:rPr lang="en-US" dirty="0">
                <a:solidFill>
                  <a:srgbClr val="002060"/>
                </a:solidFill>
                <a:latin typeface="Georgia" panose="02040502050405020303" pitchFamily="18" charset="0"/>
              </a:rPr>
              <a:t>provide access to microdata.</a:t>
            </a:r>
          </a:p>
          <a:p>
            <a:r>
              <a:rPr lang="en-US" dirty="0">
                <a:solidFill>
                  <a:srgbClr val="002060"/>
                </a:solidFill>
                <a:latin typeface="Georgia" panose="02040502050405020303" pitchFamily="18" charset="0"/>
              </a:rPr>
              <a:t>Official statistics count </a:t>
            </a:r>
            <a:r>
              <a:rPr lang="en-US" dirty="0" smtClean="0">
                <a:solidFill>
                  <a:srgbClr val="002060"/>
                </a:solidFill>
                <a:latin typeface="Georgia" panose="02040502050405020303" pitchFamily="18" charset="0"/>
              </a:rPr>
              <a:t>as</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absolutely </a:t>
            </a:r>
            <a:r>
              <a:rPr lang="en-US" dirty="0">
                <a:solidFill>
                  <a:srgbClr val="002060"/>
                </a:solidFill>
                <a:latin typeface="Georgia" panose="02040502050405020303" pitchFamily="18" charset="0"/>
              </a:rPr>
              <a:t>trust based business. </a:t>
            </a:r>
          </a:p>
          <a:p>
            <a:pPr marL="0" indent="0">
              <a:buNone/>
            </a:pPr>
            <a:endParaRPr lang="hu-HU" sz="1700" b="1" dirty="0" smtClean="0">
              <a:solidFill>
                <a:srgbClr val="FF0000"/>
              </a:solidFill>
              <a:latin typeface="Georgia" panose="02040502050405020303" pitchFamily="18" charset="0"/>
            </a:endParaRPr>
          </a:p>
          <a:p>
            <a:pPr marL="0" indent="0" algn="ctr">
              <a:buNone/>
            </a:pPr>
            <a:r>
              <a:rPr lang="en-US" b="1" dirty="0" smtClean="0">
                <a:solidFill>
                  <a:srgbClr val="FF0000"/>
                </a:solidFill>
                <a:latin typeface="Georgia" panose="02040502050405020303" pitchFamily="18" charset="0"/>
              </a:rPr>
              <a:t>All </a:t>
            </a:r>
            <a:r>
              <a:rPr lang="en-US" b="1" dirty="0">
                <a:solidFill>
                  <a:srgbClr val="FF0000"/>
                </a:solidFill>
                <a:latin typeface="Georgia" panose="02040502050405020303" pitchFamily="18" charset="0"/>
              </a:rPr>
              <a:t>the collected statistical data can be used exclusively for purposes of statistical analysis</a:t>
            </a:r>
            <a:r>
              <a:rPr lang="en-US" b="1" dirty="0" smtClean="0">
                <a:solidFill>
                  <a:srgbClr val="FF0000"/>
                </a:solidFill>
                <a:latin typeface="Georgia" panose="02040502050405020303" pitchFamily="18" charset="0"/>
              </a:rPr>
              <a:t>.</a:t>
            </a:r>
            <a:endParaRPr lang="hu-HU" dirty="0" smtClean="0">
              <a:solidFill>
                <a:srgbClr val="002060"/>
              </a:solidFill>
              <a:latin typeface="Georgia" panose="02040502050405020303" pitchFamily="18" charset="0"/>
            </a:endParaRPr>
          </a:p>
          <a:p>
            <a:pPr marL="0" indent="0" algn="ctr">
              <a:buNone/>
            </a:pPr>
            <a:r>
              <a:rPr lang="en-US" b="1" dirty="0">
                <a:solidFill>
                  <a:srgbClr val="002060"/>
                </a:solidFill>
                <a:latin typeface="Georgia" panose="02040502050405020303" pitchFamily="18" charset="0"/>
              </a:rPr>
              <a:t>A new type of co-operation between researchers and statistical offices: access to microdata</a:t>
            </a:r>
          </a:p>
          <a:p>
            <a:r>
              <a:rPr lang="en-US" dirty="0" smtClean="0">
                <a:solidFill>
                  <a:srgbClr val="002060"/>
                </a:solidFill>
                <a:latin typeface="Georgia" panose="02040502050405020303" pitchFamily="18" charset="0"/>
              </a:rPr>
              <a:t>Different forms of access</a:t>
            </a:r>
            <a:r>
              <a:rPr lang="hu-HU" dirty="0" smtClean="0">
                <a:solidFill>
                  <a:srgbClr val="002060"/>
                </a:solidFill>
                <a:latin typeface="Georgia" panose="02040502050405020303" pitchFamily="18" charset="0"/>
              </a:rPr>
              <a:t> </a:t>
            </a:r>
            <a:r>
              <a:rPr lang="en-US" dirty="0" smtClean="0">
                <a:solidFill>
                  <a:srgbClr val="002060"/>
                </a:solidFill>
                <a:latin typeface="Georgia" panose="02040502050405020303" pitchFamily="18" charset="0"/>
              </a:rPr>
              <a:t>to microdata:</a:t>
            </a:r>
          </a:p>
          <a:p>
            <a:pPr lvl="1"/>
            <a:r>
              <a:rPr lang="en-US" dirty="0" smtClean="0">
                <a:solidFill>
                  <a:srgbClr val="002060"/>
                </a:solidFill>
                <a:latin typeface="Georgia" panose="02040502050405020303" pitchFamily="18" charset="0"/>
              </a:rPr>
              <a:t>Access to anonymized microdata sets</a:t>
            </a:r>
          </a:p>
          <a:p>
            <a:pPr lvl="1"/>
            <a:r>
              <a:rPr lang="en-US" dirty="0">
                <a:solidFill>
                  <a:srgbClr val="002060"/>
                </a:solidFill>
                <a:latin typeface="Georgia" panose="02040502050405020303" pitchFamily="18" charset="0"/>
              </a:rPr>
              <a:t>Remote execution</a:t>
            </a:r>
          </a:p>
          <a:p>
            <a:pPr lvl="1"/>
            <a:r>
              <a:rPr lang="en-US" dirty="0" smtClean="0">
                <a:solidFill>
                  <a:srgbClr val="002060"/>
                </a:solidFill>
                <a:latin typeface="Georgia" panose="02040502050405020303" pitchFamily="18" charset="0"/>
              </a:rPr>
              <a:t>Remote </a:t>
            </a:r>
            <a:r>
              <a:rPr lang="en-US" dirty="0">
                <a:solidFill>
                  <a:srgbClr val="002060"/>
                </a:solidFill>
                <a:latin typeface="Georgia" panose="02040502050405020303" pitchFamily="18" charset="0"/>
              </a:rPr>
              <a:t>access</a:t>
            </a:r>
          </a:p>
          <a:p>
            <a:pPr lvl="1"/>
            <a:r>
              <a:rPr lang="en-US" dirty="0" smtClean="0">
                <a:solidFill>
                  <a:srgbClr val="002060"/>
                </a:solidFill>
                <a:latin typeface="Georgia" panose="02040502050405020303" pitchFamily="18" charset="0"/>
              </a:rPr>
              <a:t>Safe Centre access</a:t>
            </a:r>
          </a:p>
          <a:p>
            <a:pPr lvl="2"/>
            <a:r>
              <a:rPr lang="en-US" dirty="0" smtClean="0">
                <a:solidFill>
                  <a:srgbClr val="002060"/>
                </a:solidFill>
                <a:latin typeface="Georgia" panose="02040502050405020303" pitchFamily="18" charset="0"/>
              </a:rPr>
              <a:t>Inside the HCSO infrastructure</a:t>
            </a:r>
          </a:p>
          <a:p>
            <a:pPr lvl="2"/>
            <a:r>
              <a:rPr lang="en-US" dirty="0" smtClean="0">
                <a:solidFill>
                  <a:srgbClr val="002060"/>
                </a:solidFill>
                <a:latin typeface="Georgia" panose="02040502050405020303" pitchFamily="18" charset="0"/>
              </a:rPr>
              <a:t>Outside the HCSO infrastructure</a:t>
            </a:r>
          </a:p>
          <a:p>
            <a:endParaRPr lang="en-US" dirty="0">
              <a:solidFill>
                <a:srgbClr val="002060"/>
              </a:solidFill>
              <a:latin typeface="Georgia" panose="02040502050405020303"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pPr/>
              <a:t>8</a:t>
            </a:fld>
            <a:endParaRPr lang="hu-HU"/>
          </a:p>
        </p:txBody>
      </p:sp>
      <p:sp>
        <p:nvSpPr>
          <p:cNvPr id="6" name="Szövegdoboz 5"/>
          <p:cNvSpPr txBox="1"/>
          <p:nvPr/>
        </p:nvSpPr>
        <p:spPr>
          <a:xfrm>
            <a:off x="1250" y="22743"/>
            <a:ext cx="12190750" cy="646331"/>
          </a:xfrm>
          <a:prstGeom prst="rect">
            <a:avLst/>
          </a:prstGeom>
          <a:noFill/>
        </p:spPr>
        <p:txBody>
          <a:bodyPr wrap="square" rtlCol="0">
            <a:spAutoFit/>
          </a:bodyPr>
          <a:lstStyle/>
          <a:p>
            <a:pPr algn="ctr"/>
            <a:r>
              <a:rPr lang="en-US" sz="3600" b="1" dirty="0" smtClean="0">
                <a:solidFill>
                  <a:srgbClr val="002060"/>
                </a:solidFill>
                <a:latin typeface="Georgia" panose="02040502050405020303" pitchFamily="18" charset="0"/>
              </a:rPr>
              <a:t>A big step forward</a:t>
            </a:r>
            <a:endParaRPr lang="en-US" sz="3600" b="1" dirty="0">
              <a:solidFill>
                <a:srgbClr val="002060"/>
              </a:solidFill>
              <a:latin typeface="Georgia" panose="02040502050405020303" pitchFamily="18" charset="0"/>
            </a:endParaRPr>
          </a:p>
        </p:txBody>
      </p:sp>
    </p:spTree>
    <p:extLst>
      <p:ext uri="{BB962C8B-B14F-4D97-AF65-F5344CB8AC3E}">
        <p14:creationId xmlns:p14="http://schemas.microsoft.com/office/powerpoint/2010/main" val="9640427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5735" y="665581"/>
            <a:ext cx="11334939" cy="5328502"/>
          </a:xfrm>
        </p:spPr>
        <p:txBody>
          <a:bodyPr>
            <a:normAutofit fontScale="85000" lnSpcReduction="10000"/>
          </a:bodyPr>
          <a:lstStyle/>
          <a:p>
            <a:r>
              <a:rPr lang="en-US" sz="2400" dirty="0">
                <a:solidFill>
                  <a:srgbClr val="002060"/>
                </a:solidFill>
                <a:latin typeface="Georgia" panose="02040502050405020303" pitchFamily="18" charset="0"/>
              </a:rPr>
              <a:t>HCSO sends microdata sets to researchers requesting the dataset, </a:t>
            </a:r>
            <a:r>
              <a:rPr lang="en-US" sz="2400" b="1" dirty="0">
                <a:solidFill>
                  <a:srgbClr val="002060"/>
                </a:solidFill>
                <a:latin typeface="Georgia" panose="02040502050405020303" pitchFamily="18" charset="0"/>
              </a:rPr>
              <a:t>based on a contract</a:t>
            </a:r>
            <a:r>
              <a:rPr lang="en-US" sz="2400" dirty="0" smtClean="0">
                <a:solidFill>
                  <a:srgbClr val="002060"/>
                </a:solidFill>
                <a:latin typeface="Georgia" panose="02040502050405020303" pitchFamily="18" charset="0"/>
              </a:rPr>
              <a:t>.</a:t>
            </a:r>
            <a:endParaRPr lang="hu-HU" sz="2400" dirty="0" smtClean="0">
              <a:solidFill>
                <a:srgbClr val="002060"/>
              </a:solidFill>
              <a:latin typeface="Georgia" panose="02040502050405020303" pitchFamily="18" charset="0"/>
            </a:endParaRPr>
          </a:p>
          <a:p>
            <a:r>
              <a:rPr lang="en-US" sz="2400" dirty="0">
                <a:solidFill>
                  <a:srgbClr val="002060"/>
                </a:solidFill>
                <a:latin typeface="Georgia" panose="02040502050405020303" pitchFamily="18" charset="0"/>
              </a:rPr>
              <a:t>Microdata sets are datasets that contain information on observation units. </a:t>
            </a:r>
            <a:r>
              <a:rPr lang="en-US" sz="2400" dirty="0" err="1" smtClean="0">
                <a:solidFill>
                  <a:srgbClr val="002060"/>
                </a:solidFill>
                <a:latin typeface="Georgia" panose="02040502050405020303" pitchFamily="18" charset="0"/>
              </a:rPr>
              <a:t>Anonymi</a:t>
            </a:r>
            <a:r>
              <a:rPr lang="hu-HU" sz="2400" dirty="0" smtClean="0">
                <a:solidFill>
                  <a:srgbClr val="002060"/>
                </a:solidFill>
                <a:latin typeface="Georgia" panose="02040502050405020303" pitchFamily="18" charset="0"/>
              </a:rPr>
              <a:t>z</a:t>
            </a:r>
            <a:r>
              <a:rPr lang="en-US" sz="2400" dirty="0" err="1" smtClean="0">
                <a:solidFill>
                  <a:srgbClr val="002060"/>
                </a:solidFill>
                <a:latin typeface="Georgia" panose="02040502050405020303" pitchFamily="18" charset="0"/>
              </a:rPr>
              <a:t>ed</a:t>
            </a:r>
            <a:r>
              <a:rPr lang="en-US" sz="2400" dirty="0" smtClean="0">
                <a:solidFill>
                  <a:srgbClr val="002060"/>
                </a:solidFill>
                <a:latin typeface="Georgia" panose="02040502050405020303" pitchFamily="18" charset="0"/>
              </a:rPr>
              <a:t> </a:t>
            </a:r>
            <a:r>
              <a:rPr lang="en-US" sz="2400" dirty="0">
                <a:solidFill>
                  <a:srgbClr val="002060"/>
                </a:solidFill>
                <a:latin typeface="Georgia" panose="02040502050405020303" pitchFamily="18" charset="0"/>
              </a:rPr>
              <a:t>microdata sets are the form </a:t>
            </a:r>
            <a:r>
              <a:rPr lang="hu-HU" sz="2400" dirty="0" smtClean="0">
                <a:solidFill>
                  <a:srgbClr val="002060"/>
                </a:solidFill>
                <a:latin typeface="Georgia" panose="02040502050405020303" pitchFamily="18" charset="0"/>
              </a:rPr>
              <a:t>of </a:t>
            </a:r>
            <a:r>
              <a:rPr lang="en-US" sz="2400" dirty="0" smtClean="0">
                <a:solidFill>
                  <a:srgbClr val="002060"/>
                </a:solidFill>
                <a:latin typeface="Georgia" panose="02040502050405020303" pitchFamily="18" charset="0"/>
              </a:rPr>
              <a:t>microdata </a:t>
            </a:r>
            <a:r>
              <a:rPr lang="en-US" sz="2400" dirty="0">
                <a:solidFill>
                  <a:srgbClr val="002060"/>
                </a:solidFill>
                <a:latin typeface="Georgia" panose="02040502050405020303" pitchFamily="18" charset="0"/>
              </a:rPr>
              <a:t>that have been modified by statistical disclosure control methods in order to reduce to an acceptable level, in accordance with current best practices, the disclosure risk of statistical units to which they relate. </a:t>
            </a:r>
            <a:endParaRPr lang="hu-HU" sz="2400" dirty="0" smtClean="0">
              <a:solidFill>
                <a:srgbClr val="002060"/>
              </a:solidFill>
              <a:latin typeface="Georgia" panose="02040502050405020303" pitchFamily="18" charset="0"/>
            </a:endParaRPr>
          </a:p>
          <a:p>
            <a:r>
              <a:rPr lang="en-US" sz="2400" dirty="0" err="1" smtClean="0">
                <a:solidFill>
                  <a:srgbClr val="002060"/>
                </a:solidFill>
                <a:latin typeface="Georgia" panose="02040502050405020303" pitchFamily="18" charset="0"/>
              </a:rPr>
              <a:t>Anonymi</a:t>
            </a:r>
            <a:r>
              <a:rPr lang="hu-HU" sz="2400" dirty="0" smtClean="0">
                <a:solidFill>
                  <a:srgbClr val="002060"/>
                </a:solidFill>
                <a:latin typeface="Georgia" panose="02040502050405020303" pitchFamily="18" charset="0"/>
              </a:rPr>
              <a:t>z</a:t>
            </a:r>
            <a:r>
              <a:rPr lang="en-US" sz="2400" dirty="0" err="1" smtClean="0">
                <a:solidFill>
                  <a:srgbClr val="002060"/>
                </a:solidFill>
                <a:latin typeface="Georgia" panose="02040502050405020303" pitchFamily="18" charset="0"/>
              </a:rPr>
              <a:t>ed</a:t>
            </a:r>
            <a:r>
              <a:rPr lang="en-US" sz="2400" dirty="0" smtClean="0">
                <a:solidFill>
                  <a:srgbClr val="002060"/>
                </a:solidFill>
                <a:latin typeface="Georgia" panose="02040502050405020303" pitchFamily="18" charset="0"/>
              </a:rPr>
              <a:t> </a:t>
            </a:r>
            <a:r>
              <a:rPr lang="en-US" sz="2400" dirty="0">
                <a:solidFill>
                  <a:srgbClr val="002060"/>
                </a:solidFill>
                <a:latin typeface="Georgia" panose="02040502050405020303" pitchFamily="18" charset="0"/>
              </a:rPr>
              <a:t>microdata sets are always released with </a:t>
            </a:r>
            <a:r>
              <a:rPr lang="en-US" sz="2400" b="1" dirty="0">
                <a:solidFill>
                  <a:srgbClr val="002060"/>
                </a:solidFill>
                <a:latin typeface="Georgia" panose="02040502050405020303" pitchFamily="18" charset="0"/>
              </a:rPr>
              <a:t>accompanying methodological documentation,</a:t>
            </a:r>
            <a:r>
              <a:rPr lang="en-US" sz="2400" dirty="0">
                <a:solidFill>
                  <a:srgbClr val="002060"/>
                </a:solidFill>
                <a:latin typeface="Georgia" panose="02040502050405020303" pitchFamily="18" charset="0"/>
              </a:rPr>
              <a:t> describing the methodology used during </a:t>
            </a:r>
            <a:r>
              <a:rPr lang="en-US" sz="2400" dirty="0" err="1" smtClean="0">
                <a:solidFill>
                  <a:srgbClr val="002060"/>
                </a:solidFill>
                <a:latin typeface="Georgia" panose="02040502050405020303" pitchFamily="18" charset="0"/>
              </a:rPr>
              <a:t>anonymi</a:t>
            </a:r>
            <a:r>
              <a:rPr lang="hu-HU" sz="2400" dirty="0" smtClean="0">
                <a:solidFill>
                  <a:srgbClr val="002060"/>
                </a:solidFill>
                <a:latin typeface="Georgia" panose="02040502050405020303" pitchFamily="18" charset="0"/>
              </a:rPr>
              <a:t>z</a:t>
            </a:r>
            <a:r>
              <a:rPr lang="en-US" sz="2400" dirty="0" err="1" smtClean="0">
                <a:solidFill>
                  <a:srgbClr val="002060"/>
                </a:solidFill>
                <a:latin typeface="Georgia" panose="02040502050405020303" pitchFamily="18" charset="0"/>
              </a:rPr>
              <a:t>ation</a:t>
            </a:r>
            <a:r>
              <a:rPr lang="en-US" sz="2400" dirty="0" smtClean="0">
                <a:solidFill>
                  <a:srgbClr val="002060"/>
                </a:solidFill>
                <a:latin typeface="Georgia" panose="02040502050405020303" pitchFamily="18" charset="0"/>
              </a:rPr>
              <a:t> </a:t>
            </a:r>
            <a:r>
              <a:rPr lang="en-US" sz="2400" dirty="0">
                <a:solidFill>
                  <a:srgbClr val="002060"/>
                </a:solidFill>
                <a:latin typeface="Georgia" panose="02040502050405020303" pitchFamily="18" charset="0"/>
              </a:rPr>
              <a:t>and their effects on the dataset</a:t>
            </a:r>
            <a:r>
              <a:rPr lang="en-US" sz="2400" dirty="0" smtClean="0">
                <a:solidFill>
                  <a:srgbClr val="002060"/>
                </a:solidFill>
                <a:latin typeface="Georgia" panose="02040502050405020303" pitchFamily="18" charset="0"/>
              </a:rPr>
              <a:t>.</a:t>
            </a:r>
            <a:endParaRPr lang="hu-HU" sz="2400" dirty="0" smtClean="0">
              <a:solidFill>
                <a:srgbClr val="002060"/>
              </a:solidFill>
              <a:latin typeface="Georgia" panose="02040502050405020303" pitchFamily="18" charset="0"/>
            </a:endParaRPr>
          </a:p>
          <a:p>
            <a:r>
              <a:rPr lang="en-US" sz="2400" dirty="0">
                <a:solidFill>
                  <a:srgbClr val="002060"/>
                </a:solidFill>
                <a:latin typeface="Georgia" panose="02040502050405020303" pitchFamily="18" charset="0"/>
              </a:rPr>
              <a:t>Release of </a:t>
            </a:r>
            <a:r>
              <a:rPr lang="en-US" sz="2400" dirty="0" err="1" smtClean="0">
                <a:solidFill>
                  <a:srgbClr val="002060"/>
                </a:solidFill>
                <a:latin typeface="Georgia" panose="02040502050405020303" pitchFamily="18" charset="0"/>
              </a:rPr>
              <a:t>anonymi</a:t>
            </a:r>
            <a:r>
              <a:rPr lang="hu-HU" sz="2400" dirty="0" smtClean="0">
                <a:solidFill>
                  <a:srgbClr val="002060"/>
                </a:solidFill>
                <a:latin typeface="Georgia" panose="02040502050405020303" pitchFamily="18" charset="0"/>
              </a:rPr>
              <a:t>z</a:t>
            </a:r>
            <a:r>
              <a:rPr lang="en-US" sz="2400" dirty="0" err="1" smtClean="0">
                <a:solidFill>
                  <a:srgbClr val="002060"/>
                </a:solidFill>
                <a:latin typeface="Georgia" panose="02040502050405020303" pitchFamily="18" charset="0"/>
              </a:rPr>
              <a:t>ed</a:t>
            </a:r>
            <a:r>
              <a:rPr lang="en-US" sz="2400" dirty="0" smtClean="0">
                <a:solidFill>
                  <a:srgbClr val="002060"/>
                </a:solidFill>
                <a:latin typeface="Georgia" panose="02040502050405020303" pitchFamily="18" charset="0"/>
              </a:rPr>
              <a:t> </a:t>
            </a:r>
            <a:r>
              <a:rPr lang="en-US" sz="2400" dirty="0">
                <a:solidFill>
                  <a:srgbClr val="002060"/>
                </a:solidFill>
                <a:latin typeface="Georgia" panose="02040502050405020303" pitchFamily="18" charset="0"/>
              </a:rPr>
              <a:t>microdata sets is available only for </a:t>
            </a:r>
            <a:r>
              <a:rPr lang="en-US" sz="2400" b="1" dirty="0">
                <a:solidFill>
                  <a:srgbClr val="002060"/>
                </a:solidFill>
                <a:latin typeface="Georgia" panose="02040502050405020303" pitchFamily="18" charset="0"/>
              </a:rPr>
              <a:t>scientific purposes </a:t>
            </a:r>
            <a:r>
              <a:rPr lang="en-US" sz="2400" dirty="0">
                <a:solidFill>
                  <a:srgbClr val="002060"/>
                </a:solidFill>
                <a:latin typeface="Georgia" panose="02040502050405020303" pitchFamily="18" charset="0"/>
              </a:rPr>
              <a:t>and access is granted only for approved research projects that meet all researcher accreditation criteria.</a:t>
            </a:r>
          </a:p>
          <a:p>
            <a:r>
              <a:rPr lang="en-US" sz="2400" dirty="0">
                <a:solidFill>
                  <a:srgbClr val="002060"/>
                </a:solidFill>
                <a:latin typeface="Georgia" panose="02040502050405020303" pitchFamily="18" charset="0"/>
              </a:rPr>
              <a:t>In the context of release of </a:t>
            </a:r>
            <a:r>
              <a:rPr lang="en-US" sz="2400" dirty="0" err="1" smtClean="0">
                <a:solidFill>
                  <a:srgbClr val="002060"/>
                </a:solidFill>
                <a:latin typeface="Georgia" panose="02040502050405020303" pitchFamily="18" charset="0"/>
              </a:rPr>
              <a:t>anonymi</a:t>
            </a:r>
            <a:r>
              <a:rPr lang="hu-HU" sz="2400" dirty="0" smtClean="0">
                <a:solidFill>
                  <a:srgbClr val="002060"/>
                </a:solidFill>
                <a:latin typeface="Georgia" panose="02040502050405020303" pitchFamily="18" charset="0"/>
              </a:rPr>
              <a:t>z</a:t>
            </a:r>
            <a:r>
              <a:rPr lang="en-US" sz="2400" dirty="0" err="1" smtClean="0">
                <a:solidFill>
                  <a:srgbClr val="002060"/>
                </a:solidFill>
                <a:latin typeface="Georgia" panose="02040502050405020303" pitchFamily="18" charset="0"/>
              </a:rPr>
              <a:t>ed</a:t>
            </a:r>
            <a:r>
              <a:rPr lang="en-US" sz="2400" dirty="0" smtClean="0">
                <a:solidFill>
                  <a:srgbClr val="002060"/>
                </a:solidFill>
                <a:latin typeface="Georgia" panose="02040502050405020303" pitchFamily="18" charset="0"/>
              </a:rPr>
              <a:t> </a:t>
            </a:r>
            <a:r>
              <a:rPr lang="en-US" sz="2400" dirty="0">
                <a:solidFill>
                  <a:srgbClr val="002060"/>
                </a:solidFill>
                <a:latin typeface="Georgia" panose="02040502050405020303" pitchFamily="18" charset="0"/>
              </a:rPr>
              <a:t>microdata sets </a:t>
            </a:r>
            <a:r>
              <a:rPr lang="en-US" sz="2400" b="1" dirty="0">
                <a:solidFill>
                  <a:srgbClr val="002060"/>
                </a:solidFill>
                <a:latin typeface="Georgia" panose="02040502050405020303" pitchFamily="18" charset="0"/>
              </a:rPr>
              <a:t>all datasets </a:t>
            </a:r>
            <a:r>
              <a:rPr lang="en-US" sz="2400" dirty="0">
                <a:solidFill>
                  <a:srgbClr val="002060"/>
                </a:solidFill>
                <a:latin typeface="Georgia" panose="02040502050405020303" pitchFamily="18" charset="0"/>
              </a:rPr>
              <a:t>managed by the HCSO can be requested</a:t>
            </a:r>
            <a:r>
              <a:rPr lang="en-US" sz="2400" dirty="0" smtClean="0">
                <a:solidFill>
                  <a:srgbClr val="002060"/>
                </a:solidFill>
                <a:latin typeface="Georgia" panose="02040502050405020303" pitchFamily="18" charset="0"/>
              </a:rPr>
              <a:t>.</a:t>
            </a:r>
            <a:endParaRPr lang="hu-HU" sz="2400" dirty="0" smtClean="0">
              <a:solidFill>
                <a:srgbClr val="002060"/>
              </a:solidFill>
              <a:latin typeface="Georgia" panose="02040502050405020303" pitchFamily="18" charset="0"/>
            </a:endParaRPr>
          </a:p>
          <a:p>
            <a:r>
              <a:rPr lang="en-US" sz="2400" b="1" dirty="0">
                <a:solidFill>
                  <a:srgbClr val="002060"/>
                </a:solidFill>
                <a:latin typeface="Georgia" panose="02040502050405020303" pitchFamily="18" charset="0"/>
              </a:rPr>
              <a:t>Contract and confidentiality commitments </a:t>
            </a:r>
            <a:r>
              <a:rPr lang="en-US" sz="2400" dirty="0">
                <a:solidFill>
                  <a:srgbClr val="002060"/>
                </a:solidFill>
                <a:latin typeface="Georgia" panose="02040502050405020303" pitchFamily="18" charset="0"/>
              </a:rPr>
              <a:t>are to be signed for data requests successfully approved after researcher accreditation and evaluation of the request form from professional and data protection point of view</a:t>
            </a:r>
            <a:r>
              <a:rPr lang="en-US" sz="2400" dirty="0" smtClean="0">
                <a:solidFill>
                  <a:srgbClr val="002060"/>
                </a:solidFill>
                <a:latin typeface="Georgia" panose="02040502050405020303" pitchFamily="18" charset="0"/>
              </a:rPr>
              <a:t>.</a:t>
            </a:r>
            <a:endParaRPr lang="hu-HU" sz="2400" dirty="0" smtClean="0">
              <a:solidFill>
                <a:srgbClr val="002060"/>
              </a:solidFill>
              <a:latin typeface="Georgia" panose="02040502050405020303" pitchFamily="18" charset="0"/>
            </a:endParaRPr>
          </a:p>
          <a:p>
            <a:r>
              <a:rPr lang="en-US" sz="2400" dirty="0">
                <a:solidFill>
                  <a:srgbClr val="002060"/>
                </a:solidFill>
                <a:latin typeface="Georgia" panose="02040502050405020303" pitchFamily="18" charset="0"/>
              </a:rPr>
              <a:t> In case the requested </a:t>
            </a:r>
            <a:r>
              <a:rPr lang="en-US" sz="2400" dirty="0" err="1" smtClean="0">
                <a:solidFill>
                  <a:srgbClr val="002060"/>
                </a:solidFill>
                <a:latin typeface="Georgia" panose="02040502050405020303" pitchFamily="18" charset="0"/>
              </a:rPr>
              <a:t>anonymi</a:t>
            </a:r>
            <a:r>
              <a:rPr lang="hu-HU" sz="2400" dirty="0" smtClean="0">
                <a:solidFill>
                  <a:srgbClr val="002060"/>
                </a:solidFill>
                <a:latin typeface="Georgia" panose="02040502050405020303" pitchFamily="18" charset="0"/>
              </a:rPr>
              <a:t>z</a:t>
            </a:r>
            <a:r>
              <a:rPr lang="en-US" sz="2400" dirty="0" err="1" smtClean="0">
                <a:solidFill>
                  <a:srgbClr val="002060"/>
                </a:solidFill>
                <a:latin typeface="Georgia" panose="02040502050405020303" pitchFamily="18" charset="0"/>
              </a:rPr>
              <a:t>ed</a:t>
            </a:r>
            <a:r>
              <a:rPr lang="en-US" sz="2400" dirty="0" smtClean="0">
                <a:solidFill>
                  <a:srgbClr val="002060"/>
                </a:solidFill>
                <a:latin typeface="Georgia" panose="02040502050405020303" pitchFamily="18" charset="0"/>
              </a:rPr>
              <a:t> </a:t>
            </a:r>
            <a:r>
              <a:rPr lang="en-US" sz="2400" dirty="0">
                <a:solidFill>
                  <a:srgbClr val="002060"/>
                </a:solidFill>
                <a:latin typeface="Georgia" panose="02040502050405020303" pitchFamily="18" charset="0"/>
              </a:rPr>
              <a:t>microdata set is not available in the form and with the content as requested, the HCSO might </a:t>
            </a:r>
            <a:r>
              <a:rPr lang="en-US" sz="2400" b="1" dirty="0">
                <a:solidFill>
                  <a:srgbClr val="002060"/>
                </a:solidFill>
                <a:latin typeface="Georgia" panose="02040502050405020303" pitchFamily="18" charset="0"/>
              </a:rPr>
              <a:t>charge for the production </a:t>
            </a:r>
            <a:r>
              <a:rPr lang="en-US" sz="2400" dirty="0">
                <a:solidFill>
                  <a:srgbClr val="002060"/>
                </a:solidFill>
                <a:latin typeface="Georgia" panose="02040502050405020303" pitchFamily="18" charset="0"/>
              </a:rPr>
              <a:t>of the requested </a:t>
            </a:r>
            <a:r>
              <a:rPr lang="en-US" sz="2400" dirty="0" smtClean="0">
                <a:solidFill>
                  <a:srgbClr val="002060"/>
                </a:solidFill>
                <a:latin typeface="Georgia" panose="02040502050405020303" pitchFamily="18" charset="0"/>
              </a:rPr>
              <a:t>dataset.</a:t>
            </a:r>
            <a:r>
              <a:rPr lang="hu-HU" sz="2400" dirty="0" smtClean="0">
                <a:solidFill>
                  <a:srgbClr val="002060"/>
                </a:solidFill>
                <a:latin typeface="Georgia" panose="02040502050405020303" pitchFamily="18" charset="0"/>
              </a:rPr>
              <a:t> </a:t>
            </a:r>
            <a:r>
              <a:rPr lang="en-US" sz="2400" dirty="0" smtClean="0">
                <a:solidFill>
                  <a:srgbClr val="002060"/>
                </a:solidFill>
                <a:latin typeface="Georgia" panose="02040502050405020303" pitchFamily="18" charset="0"/>
              </a:rPr>
              <a:t>For </a:t>
            </a:r>
            <a:r>
              <a:rPr lang="en-US" sz="2400" dirty="0">
                <a:solidFill>
                  <a:srgbClr val="002060"/>
                </a:solidFill>
                <a:latin typeface="Georgia" panose="02040502050405020303" pitchFamily="18" charset="0"/>
              </a:rPr>
              <a:t>the production of such </a:t>
            </a:r>
            <a:r>
              <a:rPr lang="en-US" sz="2400" dirty="0" err="1" smtClean="0">
                <a:solidFill>
                  <a:srgbClr val="002060"/>
                </a:solidFill>
                <a:latin typeface="Georgia" panose="02040502050405020303" pitchFamily="18" charset="0"/>
              </a:rPr>
              <a:t>anonymi</a:t>
            </a:r>
            <a:r>
              <a:rPr lang="hu-HU" sz="2400" dirty="0" smtClean="0">
                <a:solidFill>
                  <a:srgbClr val="002060"/>
                </a:solidFill>
                <a:latin typeface="Georgia" panose="02040502050405020303" pitchFamily="18" charset="0"/>
              </a:rPr>
              <a:t>z</a:t>
            </a:r>
            <a:r>
              <a:rPr lang="en-US" sz="2400" dirty="0" err="1" smtClean="0">
                <a:solidFill>
                  <a:srgbClr val="002060"/>
                </a:solidFill>
                <a:latin typeface="Georgia" panose="02040502050405020303" pitchFamily="18" charset="0"/>
              </a:rPr>
              <a:t>ed</a:t>
            </a:r>
            <a:r>
              <a:rPr lang="en-US" sz="2400" dirty="0" smtClean="0">
                <a:solidFill>
                  <a:srgbClr val="002060"/>
                </a:solidFill>
                <a:latin typeface="Georgia" panose="02040502050405020303" pitchFamily="18" charset="0"/>
              </a:rPr>
              <a:t> </a:t>
            </a:r>
            <a:r>
              <a:rPr lang="en-US" sz="2400" dirty="0">
                <a:solidFill>
                  <a:srgbClr val="002060"/>
                </a:solidFill>
                <a:latin typeface="Georgia" panose="02040502050405020303" pitchFamily="18" charset="0"/>
              </a:rPr>
              <a:t>microdata set </a:t>
            </a:r>
            <a:r>
              <a:rPr lang="hu-HU" sz="2400" dirty="0" smtClean="0">
                <a:solidFill>
                  <a:srgbClr val="002060"/>
                </a:solidFill>
                <a:latin typeface="Georgia" panose="02040502050405020303" pitchFamily="18" charset="0"/>
              </a:rPr>
              <a:t>a </a:t>
            </a:r>
            <a:r>
              <a:rPr lang="en-US" sz="2400" dirty="0" smtClean="0">
                <a:solidFill>
                  <a:srgbClr val="002060"/>
                </a:solidFill>
                <a:latin typeface="Georgia" panose="02040502050405020303" pitchFamily="18" charset="0"/>
              </a:rPr>
              <a:t>fee has to </a:t>
            </a:r>
            <a:r>
              <a:rPr lang="en-US" sz="2400" dirty="0">
                <a:solidFill>
                  <a:srgbClr val="002060"/>
                </a:solidFill>
                <a:latin typeface="Georgia" panose="02040502050405020303" pitchFamily="18" charset="0"/>
              </a:rPr>
              <a:t>be </a:t>
            </a:r>
            <a:r>
              <a:rPr lang="en-US" sz="2400" dirty="0" smtClean="0">
                <a:solidFill>
                  <a:srgbClr val="002060"/>
                </a:solidFill>
                <a:latin typeface="Georgia" panose="02040502050405020303" pitchFamily="18" charset="0"/>
              </a:rPr>
              <a:t>paid</a:t>
            </a:r>
            <a:r>
              <a:rPr lang="hu-HU" sz="2400" dirty="0" smtClean="0">
                <a:solidFill>
                  <a:srgbClr val="002060"/>
                </a:solidFill>
                <a:latin typeface="Georgia" panose="02040502050405020303" pitchFamily="18" charset="0"/>
              </a:rPr>
              <a:t> (</a:t>
            </a:r>
            <a:r>
              <a:rPr lang="en-US" sz="2400" dirty="0" smtClean="0">
                <a:solidFill>
                  <a:srgbClr val="002060"/>
                </a:solidFill>
                <a:latin typeface="Georgia" panose="02040502050405020303" pitchFamily="18" charset="0"/>
              </a:rPr>
              <a:t>expert day equivalent</a:t>
            </a:r>
            <a:r>
              <a:rPr lang="hu-HU" sz="2400" dirty="0" smtClean="0">
                <a:solidFill>
                  <a:srgbClr val="002060"/>
                </a:solidFill>
                <a:latin typeface="Georgia" panose="02040502050405020303" pitchFamily="18" charset="0"/>
              </a:rPr>
              <a:t>)</a:t>
            </a:r>
            <a:r>
              <a:rPr lang="en-US" sz="2400" dirty="0" smtClean="0">
                <a:solidFill>
                  <a:srgbClr val="002060"/>
                </a:solidFill>
                <a:latin typeface="Georgia" panose="02040502050405020303" pitchFamily="18" charset="0"/>
              </a:rPr>
              <a:t>. </a:t>
            </a:r>
            <a:endParaRPr lang="en-US" sz="2400" dirty="0">
              <a:solidFill>
                <a:srgbClr val="002060"/>
              </a:solidFill>
              <a:latin typeface="Georgia" panose="02040502050405020303" pitchFamily="18" charset="0"/>
            </a:endParaRPr>
          </a:p>
          <a:p>
            <a:endParaRPr lang="en-US" sz="2400" dirty="0">
              <a:solidFill>
                <a:srgbClr val="002060"/>
              </a:solidFill>
              <a:latin typeface="Georgia" panose="02040502050405020303" pitchFamily="18" charset="0"/>
            </a:endParaRPr>
          </a:p>
          <a:p>
            <a:endParaRPr lang="hu-HU" sz="2400" dirty="0">
              <a:solidFill>
                <a:srgbClr val="002060"/>
              </a:solidFill>
              <a:latin typeface="Georgia" panose="02040502050405020303" pitchFamily="18" charset="0"/>
            </a:endParaRPr>
          </a:p>
        </p:txBody>
      </p:sp>
      <p:sp>
        <p:nvSpPr>
          <p:cNvPr id="4" name="Dia számának helye 3"/>
          <p:cNvSpPr>
            <a:spLocks noGrp="1"/>
          </p:cNvSpPr>
          <p:nvPr>
            <p:ph type="sldNum" sz="quarter" idx="12"/>
          </p:nvPr>
        </p:nvSpPr>
        <p:spPr/>
        <p:txBody>
          <a:bodyPr/>
          <a:lstStyle/>
          <a:p>
            <a:fld id="{80DEC6E1-F1C1-444D-8DA3-0621314F7DF1}" type="slidenum">
              <a:rPr lang="hu-HU" smtClean="0"/>
              <a:pPr/>
              <a:t>9</a:t>
            </a:fld>
            <a:endParaRPr lang="hu-HU"/>
          </a:p>
        </p:txBody>
      </p:sp>
      <p:sp>
        <p:nvSpPr>
          <p:cNvPr id="6" name="Szövegdoboz 5"/>
          <p:cNvSpPr txBox="1"/>
          <p:nvPr/>
        </p:nvSpPr>
        <p:spPr>
          <a:xfrm>
            <a:off x="1250" y="202130"/>
            <a:ext cx="12190750" cy="646331"/>
          </a:xfrm>
          <a:prstGeom prst="rect">
            <a:avLst/>
          </a:prstGeom>
          <a:noFill/>
        </p:spPr>
        <p:txBody>
          <a:bodyPr wrap="square" rtlCol="0">
            <a:spAutoFit/>
          </a:bodyPr>
          <a:lstStyle/>
          <a:p>
            <a:pPr lvl="1" algn="ctr"/>
            <a:r>
              <a:rPr lang="en-US" sz="3600" b="1" dirty="0">
                <a:solidFill>
                  <a:srgbClr val="002060"/>
                </a:solidFill>
                <a:latin typeface="Georgia" panose="02040502050405020303" pitchFamily="18" charset="0"/>
              </a:rPr>
              <a:t>Access to anonymized microdata sets</a:t>
            </a:r>
          </a:p>
        </p:txBody>
      </p:sp>
    </p:spTree>
    <p:extLst>
      <p:ext uri="{BB962C8B-B14F-4D97-AF65-F5344CB8AC3E}">
        <p14:creationId xmlns:p14="http://schemas.microsoft.com/office/powerpoint/2010/main" val="37394074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um" ma:contentTypeID="0x0101000FDB48AD5866D645BB0EE4F460BF82F1" ma:contentTypeVersion="0" ma:contentTypeDescription="Új dokumentum létrehozása." ma:contentTypeScope="" ma:versionID="8a3f37dd5261c935f772846763d9453a">
  <xsd:schema xmlns:xsd="http://www.w3.org/2001/XMLSchema" xmlns:xs="http://www.w3.org/2001/XMLSchema" xmlns:p="http://schemas.microsoft.com/office/2006/metadata/properties" targetNamespace="http://schemas.microsoft.com/office/2006/metadata/properties" ma:root="true" ma:fieldsID="d047bb06e0a2f553563b46466d8dd50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F19DC6E-76E8-47E8-A11A-620C1CF637F0}">
  <ds:schemaRefs>
    <ds:schemaRef ds:uri="http://schemas.microsoft.com/sharepoint/v3/contenttype/forms"/>
  </ds:schemaRefs>
</ds:datastoreItem>
</file>

<file path=customXml/itemProps2.xml><?xml version="1.0" encoding="utf-8"?>
<ds:datastoreItem xmlns:ds="http://schemas.openxmlformats.org/officeDocument/2006/customXml" ds:itemID="{82A80D48-2377-4F80-9511-B718F6BDB429}">
  <ds:schemaRefs>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EAB8B7B-805B-4959-9C36-397AABFB20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6635</TotalTime>
  <Words>2790</Words>
  <Application>Microsoft Office PowerPoint</Application>
  <PresentationFormat>Širokoúhlá obrazovka</PresentationFormat>
  <Paragraphs>348</Paragraphs>
  <Slides>34</Slides>
  <Notes>0</Notes>
  <HiddenSlides>0</HiddenSlides>
  <MMClips>0</MMClips>
  <ScaleCrop>false</ScaleCrop>
  <HeadingPairs>
    <vt:vector size="8" baseType="variant">
      <vt:variant>
        <vt:lpstr>Použitá písma</vt:lpstr>
      </vt:variant>
      <vt:variant>
        <vt:i4>6</vt:i4>
      </vt:variant>
      <vt:variant>
        <vt:lpstr>Motiv</vt:lpstr>
      </vt:variant>
      <vt:variant>
        <vt:i4>1</vt:i4>
      </vt:variant>
      <vt:variant>
        <vt:lpstr>Vložené servery OLE</vt:lpstr>
      </vt:variant>
      <vt:variant>
        <vt:i4>1</vt:i4>
      </vt:variant>
      <vt:variant>
        <vt:lpstr>Nadpisy snímků</vt:lpstr>
      </vt:variant>
      <vt:variant>
        <vt:i4>34</vt:i4>
      </vt:variant>
    </vt:vector>
  </HeadingPairs>
  <TitlesOfParts>
    <vt:vector size="42" baseType="lpstr">
      <vt:lpstr>Arial</vt:lpstr>
      <vt:lpstr>Calibri</vt:lpstr>
      <vt:lpstr>Calibri Light</vt:lpstr>
      <vt:lpstr>Georgia</vt:lpstr>
      <vt:lpstr>Myriad </vt:lpstr>
      <vt:lpstr>Wingdings</vt:lpstr>
      <vt:lpstr>Office-téma</vt:lpstr>
      <vt:lpstr>Munkalap</vt:lpstr>
      <vt:lpstr>Official Statistics in the Age of Data Revolution Challenges and Opportunities</vt:lpstr>
      <vt:lpstr>General Framework</vt:lpstr>
      <vt:lpstr>Data Revolution</vt:lpstr>
      <vt:lpstr>Problems of Big Data*</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Safe Centre access</vt:lpstr>
      <vt:lpstr>Prezentace aplikace PowerPoint</vt:lpstr>
      <vt:lpstr>Prezentace aplikace PowerPoint</vt:lpstr>
      <vt:lpstr>Prezentace aplikace PowerPoint</vt:lpstr>
      <vt:lpstr>Prezentace aplikace PowerPoint</vt:lpstr>
      <vt:lpstr>Metadata and other information</vt:lpstr>
      <vt:lpstr>Prezentace aplikace PowerPoint</vt:lpstr>
      <vt:lpstr>Prezentace aplikace PowerPoint</vt:lpstr>
      <vt:lpstr>Prezentace aplikace PowerPoint</vt:lpstr>
      <vt:lpstr>Prezentace aplikace PowerPoint</vt:lpstr>
      <vt:lpstr>Prezentace aplikace PowerPoint</vt:lpstr>
      <vt:lpstr>HCSO strives to meet users’ requirements</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Microdata analysis by the Public Administration in the Safe Centre</vt:lpstr>
      <vt:lpstr>Closing remarks </vt:lpstr>
      <vt:lpstr>Prezentace aplikace PowerPoint</vt:lpstr>
      <vt:lpstr>Prezentace aplikace PowerPoint</vt:lpstr>
      <vt:lpstr>Prezentace aplikace PowerPoint</vt:lpstr>
    </vt:vector>
  </TitlesOfParts>
  <Company>KSH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bemutató</dc:title>
  <dc:creator>Simonné Horváth Gabriella</dc:creator>
  <cp:lastModifiedBy>Jansová Lenka</cp:lastModifiedBy>
  <cp:revision>206</cp:revision>
  <dcterms:created xsi:type="dcterms:W3CDTF">2017-03-01T09:38:02Z</dcterms:created>
  <dcterms:modified xsi:type="dcterms:W3CDTF">2018-10-01T08:32:50Z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0x0101000FDB48AD5866D645BB0EE4F460BF82F1</vt:lpwstr>
  </property>
</Properties>
</file>